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tags/tag14.xml" ContentType="application/vnd.openxmlformats-officedocument.presentationml.tags+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tags/tag15.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tags/tag16.xml" ContentType="application/vnd.openxmlformats-officedocument.presentationml.tags+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53" r:id="rId1"/>
  </p:sldMasterIdLst>
  <p:notesMasterIdLst>
    <p:notesMasterId r:id="rId39"/>
  </p:notesMasterIdLst>
  <p:sldIdLst>
    <p:sldId id="257" r:id="rId2"/>
    <p:sldId id="258" r:id="rId3"/>
    <p:sldId id="261" r:id="rId4"/>
    <p:sldId id="296" r:id="rId5"/>
    <p:sldId id="286" r:id="rId6"/>
    <p:sldId id="287" r:id="rId7"/>
    <p:sldId id="288" r:id="rId8"/>
    <p:sldId id="289" r:id="rId9"/>
    <p:sldId id="290" r:id="rId10"/>
    <p:sldId id="291" r:id="rId11"/>
    <p:sldId id="297" r:id="rId12"/>
    <p:sldId id="292" r:id="rId13"/>
    <p:sldId id="310" r:id="rId14"/>
    <p:sldId id="294" r:id="rId15"/>
    <p:sldId id="295" r:id="rId16"/>
    <p:sldId id="298" r:id="rId17"/>
    <p:sldId id="299" r:id="rId18"/>
    <p:sldId id="300" r:id="rId19"/>
    <p:sldId id="301" r:id="rId20"/>
    <p:sldId id="302" r:id="rId21"/>
    <p:sldId id="305" r:id="rId22"/>
    <p:sldId id="304" r:id="rId23"/>
    <p:sldId id="306" r:id="rId24"/>
    <p:sldId id="307" r:id="rId25"/>
    <p:sldId id="308" r:id="rId26"/>
    <p:sldId id="309" r:id="rId27"/>
    <p:sldId id="311" r:id="rId28"/>
    <p:sldId id="312" r:id="rId29"/>
    <p:sldId id="313" r:id="rId30"/>
    <p:sldId id="314" r:id="rId31"/>
    <p:sldId id="316" r:id="rId32"/>
    <p:sldId id="317" r:id="rId33"/>
    <p:sldId id="318" r:id="rId34"/>
    <p:sldId id="319" r:id="rId35"/>
    <p:sldId id="320" r:id="rId36"/>
    <p:sldId id="321" r:id="rId37"/>
    <p:sldId id="282" r:id="rId38"/>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644C"/>
    <a:srgbClr val="FDEFED"/>
    <a:srgbClr val="FDEAE7"/>
    <a:srgbClr val="FCDAD4"/>
    <a:srgbClr val="FF6600"/>
    <a:srgbClr val="E7FFFF"/>
    <a:srgbClr val="CCFFFF"/>
    <a:srgbClr val="FF9933"/>
    <a:srgbClr val="FFFFD1"/>
    <a:srgbClr val="FFFFB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無樣式、無格線">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091" autoAdjust="0"/>
  </p:normalViewPr>
  <p:slideViewPr>
    <p:cSldViewPr snapToGrid="0" showGuides="1">
      <p:cViewPr>
        <p:scale>
          <a:sx n="75" d="100"/>
          <a:sy n="75" d="100"/>
        </p:scale>
        <p:origin x="-420" y="-72"/>
      </p:cViewPr>
      <p:guideLst>
        <p:guide orient="horz" pos="2160"/>
        <p:guide pos="3840"/>
      </p:guideLst>
    </p:cSldViewPr>
  </p:slideViewPr>
  <p:notesTextViewPr>
    <p:cViewPr>
      <p:scale>
        <a:sx n="1" d="1"/>
        <a:sy n="1" d="1"/>
      </p:scale>
      <p:origin x="0" y="0"/>
    </p:cViewPr>
  </p:notesTextViewPr>
  <p:sorterViewPr>
    <p:cViewPr>
      <p:scale>
        <a:sx n="200" d="100"/>
        <a:sy n="200" d="100"/>
      </p:scale>
      <p:origin x="0" y="228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工作表1!$B$1</c:f>
              <c:strCache>
                <c:ptCount val="1"/>
                <c:pt idx="0">
                  <c:v>數列 1</c:v>
                </c:pt>
              </c:strCache>
            </c:strRef>
          </c:tx>
          <c:invertIfNegative val="0"/>
          <c:dPt>
            <c:idx val="0"/>
            <c:invertIfNegative val="0"/>
            <c:bubble3D val="0"/>
            <c:spPr>
              <a:solidFill>
                <a:schemeClr val="accent5">
                  <a:lumMod val="75000"/>
                </a:schemeClr>
              </a:solidFill>
            </c:spPr>
          </c:dPt>
          <c:dPt>
            <c:idx val="1"/>
            <c:invertIfNegative val="0"/>
            <c:bubble3D val="0"/>
            <c:spPr>
              <a:solidFill>
                <a:schemeClr val="bg1">
                  <a:lumMod val="65000"/>
                </a:schemeClr>
              </a:solidFill>
            </c:spPr>
          </c:dPt>
          <c:dPt>
            <c:idx val="2"/>
            <c:invertIfNegative val="0"/>
            <c:bubble3D val="0"/>
            <c:spPr>
              <a:solidFill>
                <a:schemeClr val="bg1">
                  <a:lumMod val="65000"/>
                </a:schemeClr>
              </a:solidFill>
            </c:spPr>
          </c:dPt>
          <c:dPt>
            <c:idx val="3"/>
            <c:invertIfNegative val="0"/>
            <c:bubble3D val="0"/>
            <c:spPr>
              <a:solidFill>
                <a:schemeClr val="bg1">
                  <a:lumMod val="65000"/>
                </a:schemeClr>
              </a:solidFill>
            </c:spPr>
          </c:dPt>
          <c:dPt>
            <c:idx val="4"/>
            <c:invertIfNegative val="0"/>
            <c:bubble3D val="0"/>
            <c:spPr>
              <a:solidFill>
                <a:schemeClr val="bg1">
                  <a:lumMod val="65000"/>
                </a:schemeClr>
              </a:solidFill>
            </c:spPr>
          </c:dPt>
          <c:dPt>
            <c:idx val="5"/>
            <c:invertIfNegative val="0"/>
            <c:bubble3D val="0"/>
            <c:spPr>
              <a:solidFill>
                <a:schemeClr val="bg1">
                  <a:lumMod val="65000"/>
                </a:schemeClr>
              </a:solidFill>
            </c:spPr>
          </c:dPt>
          <c:dPt>
            <c:idx val="6"/>
            <c:invertIfNegative val="0"/>
            <c:bubble3D val="0"/>
            <c:spPr>
              <a:solidFill>
                <a:schemeClr val="bg1">
                  <a:lumMod val="65000"/>
                </a:schemeClr>
              </a:solidFill>
            </c:spPr>
          </c:dPt>
          <c:dPt>
            <c:idx val="7"/>
            <c:invertIfNegative val="0"/>
            <c:bubble3D val="0"/>
            <c:spPr>
              <a:solidFill>
                <a:srgbClr val="FF9933"/>
              </a:solidFill>
            </c:spPr>
          </c:dPt>
          <c:dPt>
            <c:idx val="8"/>
            <c:invertIfNegative val="0"/>
            <c:bubble3D val="0"/>
            <c:spPr>
              <a:solidFill>
                <a:srgbClr val="F2644C"/>
              </a:solidFill>
              <a:ln>
                <a:noFill/>
              </a:ln>
            </c:spPr>
          </c:dPt>
          <c:cat>
            <c:strRef>
              <c:f>工作表1!$A$2:$A$10</c:f>
              <c:strCache>
                <c:ptCount val="9"/>
                <c:pt idx="0">
                  <c:v>其他</c:v>
                </c:pt>
                <c:pt idx="1">
                  <c:v>刊物出版</c:v>
                </c:pt>
                <c:pt idx="2">
                  <c:v>教科書</c:v>
                </c:pt>
                <c:pt idx="3">
                  <c:v>數位學習</c:v>
                </c:pt>
                <c:pt idx="4">
                  <c:v>手冊出版</c:v>
                </c:pt>
                <c:pt idx="5">
                  <c:v>政府機構委託</c:v>
                </c:pt>
                <c:pt idx="6">
                  <c:v>影片製作</c:v>
                </c:pt>
                <c:pt idx="7">
                  <c:v>圖書出版</c:v>
                </c:pt>
                <c:pt idx="8">
                  <c:v>展覽輸出</c:v>
                </c:pt>
              </c:strCache>
            </c:strRef>
          </c:cat>
          <c:val>
            <c:numRef>
              <c:f>工作表1!$B$2:$B$10</c:f>
              <c:numCache>
                <c:formatCode>General</c:formatCode>
                <c:ptCount val="9"/>
                <c:pt idx="0">
                  <c:v>10</c:v>
                </c:pt>
                <c:pt idx="1">
                  <c:v>2</c:v>
                </c:pt>
                <c:pt idx="2">
                  <c:v>3</c:v>
                </c:pt>
                <c:pt idx="3">
                  <c:v>3</c:v>
                </c:pt>
                <c:pt idx="4">
                  <c:v>4</c:v>
                </c:pt>
                <c:pt idx="5">
                  <c:v>5</c:v>
                </c:pt>
                <c:pt idx="6">
                  <c:v>5</c:v>
                </c:pt>
                <c:pt idx="7">
                  <c:v>13</c:v>
                </c:pt>
                <c:pt idx="8">
                  <c:v>23</c:v>
                </c:pt>
              </c:numCache>
            </c:numRef>
          </c:val>
        </c:ser>
        <c:dLbls>
          <c:showLegendKey val="0"/>
          <c:showVal val="1"/>
          <c:showCatName val="0"/>
          <c:showSerName val="0"/>
          <c:showPercent val="0"/>
          <c:showBubbleSize val="0"/>
        </c:dLbls>
        <c:gapWidth val="150"/>
        <c:overlap val="-25"/>
        <c:axId val="621807104"/>
        <c:axId val="36982144"/>
      </c:barChart>
      <c:catAx>
        <c:axId val="621807104"/>
        <c:scaling>
          <c:orientation val="minMax"/>
        </c:scaling>
        <c:delete val="0"/>
        <c:axPos val="l"/>
        <c:majorTickMark val="none"/>
        <c:minorTickMark val="none"/>
        <c:tickLblPos val="nextTo"/>
        <c:txPr>
          <a:bodyPr/>
          <a:lstStyle/>
          <a:p>
            <a:pPr>
              <a:defRPr sz="2200"/>
            </a:pPr>
            <a:endParaRPr lang="zh-TW"/>
          </a:p>
        </c:txPr>
        <c:crossAx val="36982144"/>
        <c:crosses val="autoZero"/>
        <c:auto val="1"/>
        <c:lblAlgn val="ctr"/>
        <c:lblOffset val="100"/>
        <c:noMultiLvlLbl val="0"/>
      </c:catAx>
      <c:valAx>
        <c:axId val="36982144"/>
        <c:scaling>
          <c:orientation val="minMax"/>
        </c:scaling>
        <c:delete val="1"/>
        <c:axPos val="b"/>
        <c:numFmt formatCode="General" sourceLinked="1"/>
        <c:majorTickMark val="none"/>
        <c:minorTickMark val="none"/>
        <c:tickLblPos val="nextTo"/>
        <c:crossAx val="621807104"/>
        <c:crosses val="autoZero"/>
        <c:crossBetween val="between"/>
      </c:valAx>
    </c:plotArea>
    <c:plotVisOnly val="1"/>
    <c:dispBlanksAs val="gap"/>
    <c:showDLblsOverMax val="0"/>
  </c:chart>
  <c:txPr>
    <a:bodyPr/>
    <a:lstStyle/>
    <a:p>
      <a:pPr>
        <a:defRPr sz="2000"/>
      </a:pPr>
      <a:endParaRPr lang="zh-TW"/>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C89414-46CF-4E97-A03C-BE00D25D7636}" type="datetimeFigureOut">
              <a:rPr lang="zh-CN" altLang="en-US" smtClean="0"/>
              <a:t>2017/7/27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BEBB8D-5F9F-41EA-8488-4E989B1AC423}" type="slidenum">
              <a:rPr lang="zh-CN" altLang="en-US" smtClean="0"/>
              <a:t>‹#›</a:t>
            </a:fld>
            <a:endParaRPr lang="zh-CN" altLang="en-US"/>
          </a:p>
        </p:txBody>
      </p:sp>
    </p:spTree>
    <p:extLst>
      <p:ext uri="{BB962C8B-B14F-4D97-AF65-F5344CB8AC3E}">
        <p14:creationId xmlns:p14="http://schemas.microsoft.com/office/powerpoint/2010/main" val="10538458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8911A1-FBD1-4777-97C5-41E6FA248277}" type="slidenum">
              <a:rPr lang="zh-CN" altLang="en-US" smtClean="0"/>
              <a:t>0</a:t>
            </a:fld>
            <a:endParaRPr lang="zh-CN" altLang="en-US"/>
          </a:p>
        </p:txBody>
      </p:sp>
    </p:spTree>
    <p:extLst>
      <p:ext uri="{BB962C8B-B14F-4D97-AF65-F5344CB8AC3E}">
        <p14:creationId xmlns:p14="http://schemas.microsoft.com/office/powerpoint/2010/main" val="24210963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9</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8911A1-FBD1-4777-97C5-41E6FA248277}" type="slidenum">
              <a:rPr lang="zh-CN" altLang="en-US" smtClean="0"/>
              <a:t>10</a:t>
            </a:fld>
            <a:endParaRPr lang="zh-CN" altLang="en-US"/>
          </a:p>
        </p:txBody>
      </p:sp>
    </p:spTree>
    <p:extLst>
      <p:ext uri="{BB962C8B-B14F-4D97-AF65-F5344CB8AC3E}">
        <p14:creationId xmlns:p14="http://schemas.microsoft.com/office/powerpoint/2010/main" val="35004826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11</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12</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13</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14</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15</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16</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17</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18</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8911A1-FBD1-4777-97C5-41E6FA248277}" type="slidenum">
              <a:rPr lang="zh-CN" altLang="en-US" smtClean="0"/>
              <a:t>1</a:t>
            </a:fld>
            <a:endParaRPr lang="zh-CN" altLang="en-US"/>
          </a:p>
        </p:txBody>
      </p:sp>
    </p:spTree>
    <p:extLst>
      <p:ext uri="{BB962C8B-B14F-4D97-AF65-F5344CB8AC3E}">
        <p14:creationId xmlns:p14="http://schemas.microsoft.com/office/powerpoint/2010/main" val="207693560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19</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20</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21</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22</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23</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24</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TW" altLang="zh-TW" sz="1200" kern="1200" dirty="0" smtClean="0">
                <a:solidFill>
                  <a:schemeClr val="tx1"/>
                </a:solidFill>
                <a:effectLst/>
                <a:latin typeface="+mn-lt"/>
                <a:ea typeface="+mn-ea"/>
                <a:cs typeface="+mn-cs"/>
              </a:rPr>
              <a:t>南區的一位與談者，自己經營出版社，因此對於圖像授權要收費，以及各機關收費標準不一，提出了他的看法。</a:t>
            </a:r>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25</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26</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27</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28</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29</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30</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8911A1-FBD1-4777-97C5-41E6FA248277}" type="slidenum">
              <a:rPr lang="zh-CN" altLang="en-US" smtClean="0"/>
              <a:t>31</a:t>
            </a:fld>
            <a:endParaRPr lang="zh-CN" altLang="en-US"/>
          </a:p>
        </p:txBody>
      </p:sp>
    </p:spTree>
    <p:extLst>
      <p:ext uri="{BB962C8B-B14F-4D97-AF65-F5344CB8AC3E}">
        <p14:creationId xmlns:p14="http://schemas.microsoft.com/office/powerpoint/2010/main" val="350048260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32</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33</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34</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35</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8911A1-FBD1-4777-97C5-41E6FA248277}" type="slidenum">
              <a:rPr lang="zh-CN" altLang="en-US" smtClean="0"/>
              <a:t>36</a:t>
            </a:fld>
            <a:endParaRPr lang="zh-CN" altLang="en-US"/>
          </a:p>
        </p:txBody>
      </p:sp>
    </p:spTree>
    <p:extLst>
      <p:ext uri="{BB962C8B-B14F-4D97-AF65-F5344CB8AC3E}">
        <p14:creationId xmlns:p14="http://schemas.microsoft.com/office/powerpoint/2010/main" val="22256139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E8911A1-FBD1-4777-97C5-41E6FA248277}" type="slidenum">
              <a:rPr lang="zh-CN" altLang="en-US" smtClean="0"/>
              <a:t>3</a:t>
            </a:fld>
            <a:endParaRPr lang="zh-CN" altLang="en-US"/>
          </a:p>
        </p:txBody>
      </p:sp>
    </p:spTree>
    <p:extLst>
      <p:ext uri="{BB962C8B-B14F-4D97-AF65-F5344CB8AC3E}">
        <p14:creationId xmlns:p14="http://schemas.microsoft.com/office/powerpoint/2010/main" val="35004826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4</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5</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6</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7</a:t>
            </a:fld>
            <a:endParaRPr lang="zh-CN" altLang="en-US"/>
          </a:p>
        </p:txBody>
      </p:sp>
    </p:spTree>
    <p:extLst>
      <p:ext uri="{BB962C8B-B14F-4D97-AF65-F5344CB8AC3E}">
        <p14:creationId xmlns:p14="http://schemas.microsoft.com/office/powerpoint/2010/main" val="8606754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18F03C3-53C1-4F10-8DAF-D1F318E96C6E}" type="slidenum">
              <a:rPr lang="zh-CN" altLang="en-US" smtClean="0"/>
              <a:pPr/>
              <a:t>8</a:t>
            </a:fld>
            <a:endParaRPr lang="zh-CN" altLang="en-US"/>
          </a:p>
        </p:txBody>
      </p:sp>
    </p:spTree>
    <p:extLst>
      <p:ext uri="{BB962C8B-B14F-4D97-AF65-F5344CB8AC3E}">
        <p14:creationId xmlns:p14="http://schemas.microsoft.com/office/powerpoint/2010/main" val="8606754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标题幻灯片">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6DA896AA-05AD-4771-A260-0E3AAFB4E886}" type="datetime1">
              <a:rPr lang="zh-TW" altLang="en-US" smtClean="0"/>
              <a:t>2017/7/27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a:t>
            </a:fld>
            <a:endParaRPr lang="zh-TW" altLang="en-US" dirty="0"/>
          </a:p>
        </p:txBody>
      </p:sp>
    </p:spTree>
    <p:extLst>
      <p:ext uri="{BB962C8B-B14F-4D97-AF65-F5344CB8AC3E}">
        <p14:creationId xmlns:p14="http://schemas.microsoft.com/office/powerpoint/2010/main" val="34392530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标题幻灯片">
    <p:spTree>
      <p:nvGrpSpPr>
        <p:cNvPr id="1" name=""/>
        <p:cNvGrpSpPr/>
        <p:nvPr/>
      </p:nvGrpSpPr>
      <p:grpSpPr>
        <a:xfrm>
          <a:off x="0" y="0"/>
          <a:ext cx="0" cy="0"/>
          <a:chOff x="0" y="0"/>
          <a:chExt cx="0" cy="0"/>
        </a:xfrm>
      </p:grpSpPr>
      <p:grpSp>
        <p:nvGrpSpPr>
          <p:cNvPr id="2" name="组合 1"/>
          <p:cNvGrpSpPr/>
          <p:nvPr userDrawn="1"/>
        </p:nvGrpSpPr>
        <p:grpSpPr>
          <a:xfrm rot="16200000">
            <a:off x="-1428294" y="2017842"/>
            <a:ext cx="5678906" cy="2822316"/>
            <a:chOff x="2075393" y="-12700"/>
            <a:chExt cx="4993620" cy="2481740"/>
          </a:xfrm>
        </p:grpSpPr>
        <p:sp>
          <p:nvSpPr>
            <p:cNvPr id="3" name="椭圆 1"/>
            <p:cNvSpPr/>
            <p:nvPr userDrawn="1"/>
          </p:nvSpPr>
          <p:spPr>
            <a:xfrm rot="5400000">
              <a:off x="1790966" y="417492"/>
              <a:ext cx="2028376" cy="1177563"/>
            </a:xfrm>
            <a:custGeom>
              <a:avLst/>
              <a:gdLst/>
              <a:ahLst/>
              <a:cxnLst/>
              <a:rect l="l" t="t" r="r" b="b"/>
              <a:pathLst>
                <a:path w="2028376" h="1177563">
                  <a:moveTo>
                    <a:pt x="0" y="1177563"/>
                  </a:moveTo>
                  <a:lnTo>
                    <a:pt x="0" y="0"/>
                  </a:lnTo>
                  <a:lnTo>
                    <a:pt x="2028376" y="0"/>
                  </a:lnTo>
                  <a:cubicBezTo>
                    <a:pt x="1624320" y="702037"/>
                    <a:pt x="867468" y="1174384"/>
                    <a:pt x="0" y="11775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4" name="矩形 7"/>
            <p:cNvSpPr/>
            <p:nvPr userDrawn="1"/>
          </p:nvSpPr>
          <p:spPr>
            <a:xfrm rot="5400000">
              <a:off x="2809827" y="576195"/>
              <a:ext cx="2346109" cy="1177890"/>
            </a:xfrm>
            <a:custGeom>
              <a:avLst/>
              <a:gdLst/>
              <a:ahLst/>
              <a:cxnLst/>
              <a:rect l="l" t="t" r="r" b="b"/>
              <a:pathLst>
                <a:path w="2346109" h="1177890">
                  <a:moveTo>
                    <a:pt x="0" y="1177890"/>
                  </a:moveTo>
                  <a:lnTo>
                    <a:pt x="0" y="0"/>
                  </a:lnTo>
                  <a:lnTo>
                    <a:pt x="2346109" y="0"/>
                  </a:lnTo>
                  <a:cubicBezTo>
                    <a:pt x="2346109" y="429552"/>
                    <a:pt x="2231144" y="832251"/>
                    <a:pt x="2028377" y="1177890"/>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5" name="椭圆 12"/>
            <p:cNvSpPr/>
            <p:nvPr userDrawn="1"/>
          </p:nvSpPr>
          <p:spPr>
            <a:xfrm rot="5400000">
              <a:off x="5324309" y="417491"/>
              <a:ext cx="2028375" cy="1177562"/>
            </a:xfrm>
            <a:custGeom>
              <a:avLst/>
              <a:gdLst/>
              <a:ahLst/>
              <a:cxnLst/>
              <a:rect l="l" t="t" r="r" b="b"/>
              <a:pathLst>
                <a:path w="2028375" h="1177562">
                  <a:moveTo>
                    <a:pt x="0" y="1177562"/>
                  </a:moveTo>
                  <a:lnTo>
                    <a:pt x="0" y="0"/>
                  </a:lnTo>
                  <a:cubicBezTo>
                    <a:pt x="867468" y="3179"/>
                    <a:pt x="1624319" y="475526"/>
                    <a:pt x="2028375" y="1177562"/>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6" name="椭圆 13"/>
            <p:cNvSpPr/>
            <p:nvPr userDrawn="1"/>
          </p:nvSpPr>
          <p:spPr>
            <a:xfrm rot="5400000">
              <a:off x="3987408" y="576503"/>
              <a:ext cx="2346724" cy="1177890"/>
            </a:xfrm>
            <a:custGeom>
              <a:avLst/>
              <a:gdLst/>
              <a:ahLst/>
              <a:cxnLst/>
              <a:rect l="l" t="t" r="r" b="b"/>
              <a:pathLst>
                <a:path w="2346724" h="1177890">
                  <a:moveTo>
                    <a:pt x="0" y="1177890"/>
                  </a:moveTo>
                  <a:lnTo>
                    <a:pt x="0" y="0"/>
                  </a:lnTo>
                  <a:lnTo>
                    <a:pt x="2028990" y="0"/>
                  </a:lnTo>
                  <a:cubicBezTo>
                    <a:pt x="2231759" y="345641"/>
                    <a:pt x="2346724" y="748340"/>
                    <a:pt x="2346724" y="117789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7" name="任意多边形 6"/>
            <p:cNvSpPr/>
            <p:nvPr userDrawn="1"/>
          </p:nvSpPr>
          <p:spPr>
            <a:xfrm>
              <a:off x="2075393" y="-12700"/>
              <a:ext cx="4993620" cy="2481740"/>
            </a:xfrm>
            <a:custGeom>
              <a:avLst/>
              <a:gdLst>
                <a:gd name="connsiteX0" fmla="*/ 0 w 4993620"/>
                <a:gd name="connsiteY0" fmla="*/ 0 h 2481740"/>
                <a:gd name="connsiteX1" fmla="*/ 4993620 w 4993620"/>
                <a:gd name="connsiteY1" fmla="*/ 0 h 2481740"/>
                <a:gd name="connsiteX2" fmla="*/ 4988358 w 4993620"/>
                <a:gd name="connsiteY2" fmla="*/ 153424 h 2481740"/>
                <a:gd name="connsiteX3" fmla="*/ 3739815 w 4993620"/>
                <a:gd name="connsiteY3" fmla="*/ 2150323 h 2481740"/>
                <a:gd name="connsiteX4" fmla="*/ 1238980 w 4993620"/>
                <a:gd name="connsiteY4" fmla="*/ 2141986 h 2481740"/>
                <a:gd name="connsiteX5" fmla="*/ 3780 w 4993620"/>
                <a:gd name="connsiteY5" fmla="*/ 136807 h 24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3620" h="2481740">
                  <a:moveTo>
                    <a:pt x="0" y="0"/>
                  </a:moveTo>
                  <a:lnTo>
                    <a:pt x="4993620" y="0"/>
                  </a:lnTo>
                  <a:lnTo>
                    <a:pt x="4988358" y="153424"/>
                  </a:lnTo>
                  <a:cubicBezTo>
                    <a:pt x="4932242" y="982046"/>
                    <a:pt x="4466440" y="1733276"/>
                    <a:pt x="3739815" y="2150323"/>
                  </a:cubicBezTo>
                  <a:cubicBezTo>
                    <a:pt x="2964750" y="2595173"/>
                    <a:pt x="2011063" y="2591994"/>
                    <a:pt x="1238980" y="2141986"/>
                  </a:cubicBezTo>
                  <a:cubicBezTo>
                    <a:pt x="515153" y="1720104"/>
                    <a:pt x="54370" y="965785"/>
                    <a:pt x="3780" y="136807"/>
                  </a:cubicBezTo>
                  <a:close/>
                </a:path>
              </a:pathLst>
            </a:cu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a:endParaRPr lang="zh-CN" altLang="en-US"/>
            </a:p>
          </p:txBody>
        </p:sp>
      </p:grpSp>
      <p:sp>
        <p:nvSpPr>
          <p:cNvPr id="8" name="日期版面配置區 7"/>
          <p:cNvSpPr>
            <a:spLocks noGrp="1"/>
          </p:cNvSpPr>
          <p:nvPr>
            <p:ph type="dt" sz="half" idx="10"/>
          </p:nvPr>
        </p:nvSpPr>
        <p:spPr/>
        <p:txBody>
          <a:bodyPr/>
          <a:lstStyle/>
          <a:p>
            <a:fld id="{096F79C2-BF6A-494D-ACE0-EA5E396F36D2}" type="datetime1">
              <a:rPr lang="zh-TW" altLang="en-US" smtClean="0"/>
              <a:t>2017/7/27</a:t>
            </a:fld>
            <a:endParaRPr lang="zh-TW" altLang="en-US"/>
          </a:p>
        </p:txBody>
      </p:sp>
      <p:sp>
        <p:nvSpPr>
          <p:cNvPr id="9" name="頁尾版面配置區 8"/>
          <p:cNvSpPr>
            <a:spLocks noGrp="1"/>
          </p:cNvSpPr>
          <p:nvPr>
            <p:ph type="ftr" sz="quarter" idx="11"/>
          </p:nvPr>
        </p:nvSpPr>
        <p:spPr/>
        <p:txBody>
          <a:bodyPr/>
          <a:lstStyle/>
          <a:p>
            <a:endParaRPr lang="zh-TW" altLang="en-US"/>
          </a:p>
        </p:txBody>
      </p:sp>
      <p:sp>
        <p:nvSpPr>
          <p:cNvPr id="10" name="投影片編號版面配置區 9"/>
          <p:cNvSpPr>
            <a:spLocks noGrp="1"/>
          </p:cNvSpPr>
          <p:nvPr>
            <p:ph type="sldNum" sz="quarter" idx="12"/>
          </p:nvPr>
        </p:nvSpPr>
        <p:spPr/>
        <p:txBody>
          <a:bodyPr/>
          <a:lstStyle/>
          <a:p>
            <a:fld id="{757B313C-5C9C-4072-B686-56C563E999DB}" type="slidenum">
              <a:rPr lang="zh-TW" altLang="en-US" smtClean="0"/>
              <a:pPr/>
              <a:t>‹#›</a:t>
            </a:fld>
            <a:endParaRPr lang="zh-TW" altLang="en-US" dirty="0"/>
          </a:p>
        </p:txBody>
      </p:sp>
    </p:spTree>
    <p:extLst>
      <p:ext uri="{BB962C8B-B14F-4D97-AF65-F5344CB8AC3E}">
        <p14:creationId xmlns:p14="http://schemas.microsoft.com/office/powerpoint/2010/main" val="15778711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blank">
  <p:cSld name="空白">
    <p:spTree>
      <p:nvGrpSpPr>
        <p:cNvPr id="1" name=""/>
        <p:cNvGrpSpPr/>
        <p:nvPr/>
      </p:nvGrpSpPr>
      <p:grpSpPr>
        <a:xfrm>
          <a:off x="0" y="0"/>
          <a:ext cx="0" cy="0"/>
          <a:chOff x="0" y="0"/>
          <a:chExt cx="0" cy="0"/>
        </a:xfrm>
      </p:grpSpPr>
      <p:grpSp>
        <p:nvGrpSpPr>
          <p:cNvPr id="5" name="组合 4"/>
          <p:cNvGrpSpPr/>
          <p:nvPr userDrawn="1"/>
        </p:nvGrpSpPr>
        <p:grpSpPr>
          <a:xfrm rot="16200000">
            <a:off x="-210756" y="306482"/>
            <a:ext cx="837974" cy="416459"/>
            <a:chOff x="2075393" y="-12700"/>
            <a:chExt cx="4993620" cy="2481740"/>
          </a:xfrm>
        </p:grpSpPr>
        <p:sp>
          <p:nvSpPr>
            <p:cNvPr id="6" name="椭圆 1"/>
            <p:cNvSpPr/>
            <p:nvPr userDrawn="1"/>
          </p:nvSpPr>
          <p:spPr>
            <a:xfrm rot="5400000">
              <a:off x="1790966" y="417492"/>
              <a:ext cx="2028376" cy="1177563"/>
            </a:xfrm>
            <a:custGeom>
              <a:avLst/>
              <a:gdLst/>
              <a:ahLst/>
              <a:cxnLst/>
              <a:rect l="l" t="t" r="r" b="b"/>
              <a:pathLst>
                <a:path w="2028376" h="1177563">
                  <a:moveTo>
                    <a:pt x="0" y="1177563"/>
                  </a:moveTo>
                  <a:lnTo>
                    <a:pt x="0" y="0"/>
                  </a:lnTo>
                  <a:lnTo>
                    <a:pt x="2028376" y="0"/>
                  </a:lnTo>
                  <a:cubicBezTo>
                    <a:pt x="1624320" y="702037"/>
                    <a:pt x="867468" y="1174384"/>
                    <a:pt x="0" y="11775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7" name="矩形 7"/>
            <p:cNvSpPr/>
            <p:nvPr userDrawn="1"/>
          </p:nvSpPr>
          <p:spPr>
            <a:xfrm rot="5400000">
              <a:off x="2809827" y="576195"/>
              <a:ext cx="2346109" cy="1177890"/>
            </a:xfrm>
            <a:custGeom>
              <a:avLst/>
              <a:gdLst/>
              <a:ahLst/>
              <a:cxnLst/>
              <a:rect l="l" t="t" r="r" b="b"/>
              <a:pathLst>
                <a:path w="2346109" h="1177890">
                  <a:moveTo>
                    <a:pt x="0" y="1177890"/>
                  </a:moveTo>
                  <a:lnTo>
                    <a:pt x="0" y="0"/>
                  </a:lnTo>
                  <a:lnTo>
                    <a:pt x="2346109" y="0"/>
                  </a:lnTo>
                  <a:cubicBezTo>
                    <a:pt x="2346109" y="429552"/>
                    <a:pt x="2231144" y="832251"/>
                    <a:pt x="2028377" y="1177890"/>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8" name="椭圆 12"/>
            <p:cNvSpPr/>
            <p:nvPr userDrawn="1"/>
          </p:nvSpPr>
          <p:spPr>
            <a:xfrm rot="5400000">
              <a:off x="5324309" y="417491"/>
              <a:ext cx="2028375" cy="1177562"/>
            </a:xfrm>
            <a:custGeom>
              <a:avLst/>
              <a:gdLst/>
              <a:ahLst/>
              <a:cxnLst/>
              <a:rect l="l" t="t" r="r" b="b"/>
              <a:pathLst>
                <a:path w="2028375" h="1177562">
                  <a:moveTo>
                    <a:pt x="0" y="1177562"/>
                  </a:moveTo>
                  <a:lnTo>
                    <a:pt x="0" y="0"/>
                  </a:lnTo>
                  <a:cubicBezTo>
                    <a:pt x="867468" y="3179"/>
                    <a:pt x="1624319" y="475526"/>
                    <a:pt x="2028375" y="1177562"/>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9" name="椭圆 13"/>
            <p:cNvSpPr/>
            <p:nvPr userDrawn="1"/>
          </p:nvSpPr>
          <p:spPr>
            <a:xfrm rot="5400000">
              <a:off x="3987408" y="576503"/>
              <a:ext cx="2346724" cy="1177890"/>
            </a:xfrm>
            <a:custGeom>
              <a:avLst/>
              <a:gdLst/>
              <a:ahLst/>
              <a:cxnLst/>
              <a:rect l="l" t="t" r="r" b="b"/>
              <a:pathLst>
                <a:path w="2346724" h="1177890">
                  <a:moveTo>
                    <a:pt x="0" y="1177890"/>
                  </a:moveTo>
                  <a:lnTo>
                    <a:pt x="0" y="0"/>
                  </a:lnTo>
                  <a:lnTo>
                    <a:pt x="2028990" y="0"/>
                  </a:lnTo>
                  <a:cubicBezTo>
                    <a:pt x="2231759" y="345641"/>
                    <a:pt x="2346724" y="748340"/>
                    <a:pt x="2346724" y="117789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10" name="任意多边形 9"/>
            <p:cNvSpPr/>
            <p:nvPr userDrawn="1"/>
          </p:nvSpPr>
          <p:spPr>
            <a:xfrm>
              <a:off x="2075393" y="-12700"/>
              <a:ext cx="4993620" cy="2481740"/>
            </a:xfrm>
            <a:custGeom>
              <a:avLst/>
              <a:gdLst>
                <a:gd name="connsiteX0" fmla="*/ 0 w 4993620"/>
                <a:gd name="connsiteY0" fmla="*/ 0 h 2481740"/>
                <a:gd name="connsiteX1" fmla="*/ 4993620 w 4993620"/>
                <a:gd name="connsiteY1" fmla="*/ 0 h 2481740"/>
                <a:gd name="connsiteX2" fmla="*/ 4988358 w 4993620"/>
                <a:gd name="connsiteY2" fmla="*/ 153424 h 2481740"/>
                <a:gd name="connsiteX3" fmla="*/ 3739815 w 4993620"/>
                <a:gd name="connsiteY3" fmla="*/ 2150323 h 2481740"/>
                <a:gd name="connsiteX4" fmla="*/ 1238980 w 4993620"/>
                <a:gd name="connsiteY4" fmla="*/ 2141986 h 2481740"/>
                <a:gd name="connsiteX5" fmla="*/ 3780 w 4993620"/>
                <a:gd name="connsiteY5" fmla="*/ 136807 h 24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3620" h="2481740">
                  <a:moveTo>
                    <a:pt x="0" y="0"/>
                  </a:moveTo>
                  <a:lnTo>
                    <a:pt x="4993620" y="0"/>
                  </a:lnTo>
                  <a:lnTo>
                    <a:pt x="4988358" y="153424"/>
                  </a:lnTo>
                  <a:cubicBezTo>
                    <a:pt x="4932242" y="982046"/>
                    <a:pt x="4466440" y="1733276"/>
                    <a:pt x="3739815" y="2150323"/>
                  </a:cubicBezTo>
                  <a:cubicBezTo>
                    <a:pt x="2964750" y="2595173"/>
                    <a:pt x="2011063" y="2591994"/>
                    <a:pt x="1238980" y="2141986"/>
                  </a:cubicBezTo>
                  <a:cubicBezTo>
                    <a:pt x="515153" y="1720104"/>
                    <a:pt x="54370" y="965785"/>
                    <a:pt x="3780" y="136807"/>
                  </a:cubicBezTo>
                  <a:close/>
                </a:path>
              </a:pathLst>
            </a:cu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a:endParaRPr lang="zh-CN" altLang="en-US"/>
            </a:p>
          </p:txBody>
        </p:sp>
      </p:grpSp>
      <p:sp>
        <p:nvSpPr>
          <p:cNvPr id="2" name="日期版面配置區 1"/>
          <p:cNvSpPr>
            <a:spLocks noGrp="1"/>
          </p:cNvSpPr>
          <p:nvPr>
            <p:ph type="dt" sz="half" idx="10"/>
          </p:nvPr>
        </p:nvSpPr>
        <p:spPr/>
        <p:txBody>
          <a:bodyPr/>
          <a:lstStyle/>
          <a:p>
            <a:fld id="{1D196446-9372-4279-9143-FCB6729267B3}" type="datetime1">
              <a:rPr lang="zh-TW" altLang="en-US" smtClean="0"/>
              <a:t>2017/7/27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a:t>
            </a:fld>
            <a:endParaRPr lang="zh-TW" altLang="en-US" dirty="0"/>
          </a:p>
        </p:txBody>
      </p:sp>
    </p:spTree>
    <p:extLst>
      <p:ext uri="{BB962C8B-B14F-4D97-AF65-F5344CB8AC3E}">
        <p14:creationId xmlns:p14="http://schemas.microsoft.com/office/powerpoint/2010/main" val="32109146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grpSp>
        <p:nvGrpSpPr>
          <p:cNvPr id="9" name="组合 8"/>
          <p:cNvGrpSpPr/>
          <p:nvPr userDrawn="1"/>
        </p:nvGrpSpPr>
        <p:grpSpPr>
          <a:xfrm rot="5400000" flipH="1">
            <a:off x="7826914" y="1979838"/>
            <a:ext cx="5831848" cy="2898324"/>
            <a:chOff x="2075393" y="-12700"/>
            <a:chExt cx="4993620" cy="2481740"/>
          </a:xfrm>
        </p:grpSpPr>
        <p:sp>
          <p:nvSpPr>
            <p:cNvPr id="12" name="椭圆 1"/>
            <p:cNvSpPr/>
            <p:nvPr userDrawn="1"/>
          </p:nvSpPr>
          <p:spPr>
            <a:xfrm rot="5400000">
              <a:off x="1790966" y="417492"/>
              <a:ext cx="2028376" cy="1177563"/>
            </a:xfrm>
            <a:custGeom>
              <a:avLst/>
              <a:gdLst/>
              <a:ahLst/>
              <a:cxnLst/>
              <a:rect l="l" t="t" r="r" b="b"/>
              <a:pathLst>
                <a:path w="2028376" h="1177563">
                  <a:moveTo>
                    <a:pt x="0" y="1177563"/>
                  </a:moveTo>
                  <a:lnTo>
                    <a:pt x="0" y="0"/>
                  </a:lnTo>
                  <a:lnTo>
                    <a:pt x="2028376" y="0"/>
                  </a:lnTo>
                  <a:cubicBezTo>
                    <a:pt x="1624320" y="702037"/>
                    <a:pt x="867468" y="1174384"/>
                    <a:pt x="0" y="11775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13" name="矩形 7"/>
            <p:cNvSpPr/>
            <p:nvPr userDrawn="1"/>
          </p:nvSpPr>
          <p:spPr>
            <a:xfrm rot="5400000">
              <a:off x="2809827" y="576195"/>
              <a:ext cx="2346109" cy="1177890"/>
            </a:xfrm>
            <a:custGeom>
              <a:avLst/>
              <a:gdLst/>
              <a:ahLst/>
              <a:cxnLst/>
              <a:rect l="l" t="t" r="r" b="b"/>
              <a:pathLst>
                <a:path w="2346109" h="1177890">
                  <a:moveTo>
                    <a:pt x="0" y="1177890"/>
                  </a:moveTo>
                  <a:lnTo>
                    <a:pt x="0" y="0"/>
                  </a:lnTo>
                  <a:lnTo>
                    <a:pt x="2346109" y="0"/>
                  </a:lnTo>
                  <a:cubicBezTo>
                    <a:pt x="2346109" y="429552"/>
                    <a:pt x="2231144" y="832251"/>
                    <a:pt x="2028377" y="1177890"/>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14" name="椭圆 12"/>
            <p:cNvSpPr/>
            <p:nvPr userDrawn="1"/>
          </p:nvSpPr>
          <p:spPr>
            <a:xfrm rot="5400000">
              <a:off x="5324309" y="417491"/>
              <a:ext cx="2028375" cy="1177562"/>
            </a:xfrm>
            <a:custGeom>
              <a:avLst/>
              <a:gdLst/>
              <a:ahLst/>
              <a:cxnLst/>
              <a:rect l="l" t="t" r="r" b="b"/>
              <a:pathLst>
                <a:path w="2028375" h="1177562">
                  <a:moveTo>
                    <a:pt x="0" y="1177562"/>
                  </a:moveTo>
                  <a:lnTo>
                    <a:pt x="0" y="0"/>
                  </a:lnTo>
                  <a:cubicBezTo>
                    <a:pt x="867468" y="3179"/>
                    <a:pt x="1624319" y="475526"/>
                    <a:pt x="2028375" y="1177562"/>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15" name="椭圆 13"/>
            <p:cNvSpPr/>
            <p:nvPr userDrawn="1"/>
          </p:nvSpPr>
          <p:spPr>
            <a:xfrm rot="5400000">
              <a:off x="3987408" y="576503"/>
              <a:ext cx="2346724" cy="1177890"/>
            </a:xfrm>
            <a:custGeom>
              <a:avLst/>
              <a:gdLst/>
              <a:ahLst/>
              <a:cxnLst/>
              <a:rect l="l" t="t" r="r" b="b"/>
              <a:pathLst>
                <a:path w="2346724" h="1177890">
                  <a:moveTo>
                    <a:pt x="0" y="1177890"/>
                  </a:moveTo>
                  <a:lnTo>
                    <a:pt x="0" y="0"/>
                  </a:lnTo>
                  <a:lnTo>
                    <a:pt x="2028990" y="0"/>
                  </a:lnTo>
                  <a:cubicBezTo>
                    <a:pt x="2231759" y="345641"/>
                    <a:pt x="2346724" y="748340"/>
                    <a:pt x="2346724" y="117789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16" name="任意多边形 15"/>
            <p:cNvSpPr/>
            <p:nvPr userDrawn="1"/>
          </p:nvSpPr>
          <p:spPr>
            <a:xfrm>
              <a:off x="2075393" y="-12700"/>
              <a:ext cx="4993620" cy="2481740"/>
            </a:xfrm>
            <a:custGeom>
              <a:avLst/>
              <a:gdLst>
                <a:gd name="connsiteX0" fmla="*/ 0 w 4993620"/>
                <a:gd name="connsiteY0" fmla="*/ 0 h 2481740"/>
                <a:gd name="connsiteX1" fmla="*/ 4993620 w 4993620"/>
                <a:gd name="connsiteY1" fmla="*/ 0 h 2481740"/>
                <a:gd name="connsiteX2" fmla="*/ 4988358 w 4993620"/>
                <a:gd name="connsiteY2" fmla="*/ 153424 h 2481740"/>
                <a:gd name="connsiteX3" fmla="*/ 3739815 w 4993620"/>
                <a:gd name="connsiteY3" fmla="*/ 2150323 h 2481740"/>
                <a:gd name="connsiteX4" fmla="*/ 1238980 w 4993620"/>
                <a:gd name="connsiteY4" fmla="*/ 2141986 h 2481740"/>
                <a:gd name="connsiteX5" fmla="*/ 3780 w 4993620"/>
                <a:gd name="connsiteY5" fmla="*/ 136807 h 24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3620" h="2481740">
                  <a:moveTo>
                    <a:pt x="0" y="0"/>
                  </a:moveTo>
                  <a:lnTo>
                    <a:pt x="4993620" y="0"/>
                  </a:lnTo>
                  <a:lnTo>
                    <a:pt x="4988358" y="153424"/>
                  </a:lnTo>
                  <a:cubicBezTo>
                    <a:pt x="4932242" y="982046"/>
                    <a:pt x="4466440" y="1733276"/>
                    <a:pt x="3739815" y="2150323"/>
                  </a:cubicBezTo>
                  <a:cubicBezTo>
                    <a:pt x="2964750" y="2595173"/>
                    <a:pt x="2011063" y="2591994"/>
                    <a:pt x="1238980" y="2141986"/>
                  </a:cubicBezTo>
                  <a:cubicBezTo>
                    <a:pt x="515153" y="1720104"/>
                    <a:pt x="54370" y="965785"/>
                    <a:pt x="3780" y="136807"/>
                  </a:cubicBezTo>
                  <a:close/>
                </a:path>
              </a:pathLst>
            </a:cu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a:endParaRPr lang="zh-CN" altLang="en-US"/>
            </a:p>
          </p:txBody>
        </p:sp>
      </p:grpSp>
      <p:grpSp>
        <p:nvGrpSpPr>
          <p:cNvPr id="17" name="组合 16"/>
          <p:cNvGrpSpPr/>
          <p:nvPr userDrawn="1"/>
        </p:nvGrpSpPr>
        <p:grpSpPr>
          <a:xfrm rot="16200000">
            <a:off x="-1466761" y="1979838"/>
            <a:ext cx="5831848" cy="2898324"/>
            <a:chOff x="2075393" y="-12700"/>
            <a:chExt cx="4993620" cy="2481740"/>
          </a:xfrm>
        </p:grpSpPr>
        <p:sp>
          <p:nvSpPr>
            <p:cNvPr id="18" name="椭圆 1"/>
            <p:cNvSpPr/>
            <p:nvPr userDrawn="1"/>
          </p:nvSpPr>
          <p:spPr>
            <a:xfrm rot="5400000">
              <a:off x="1790966" y="417492"/>
              <a:ext cx="2028376" cy="1177563"/>
            </a:xfrm>
            <a:custGeom>
              <a:avLst/>
              <a:gdLst/>
              <a:ahLst/>
              <a:cxnLst/>
              <a:rect l="l" t="t" r="r" b="b"/>
              <a:pathLst>
                <a:path w="2028376" h="1177563">
                  <a:moveTo>
                    <a:pt x="0" y="1177563"/>
                  </a:moveTo>
                  <a:lnTo>
                    <a:pt x="0" y="0"/>
                  </a:lnTo>
                  <a:lnTo>
                    <a:pt x="2028376" y="0"/>
                  </a:lnTo>
                  <a:cubicBezTo>
                    <a:pt x="1624320" y="702037"/>
                    <a:pt x="867468" y="1174384"/>
                    <a:pt x="0" y="11775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19" name="矩形 7"/>
            <p:cNvSpPr/>
            <p:nvPr userDrawn="1"/>
          </p:nvSpPr>
          <p:spPr>
            <a:xfrm rot="5400000">
              <a:off x="2809827" y="576195"/>
              <a:ext cx="2346109" cy="1177890"/>
            </a:xfrm>
            <a:custGeom>
              <a:avLst/>
              <a:gdLst/>
              <a:ahLst/>
              <a:cxnLst/>
              <a:rect l="l" t="t" r="r" b="b"/>
              <a:pathLst>
                <a:path w="2346109" h="1177890">
                  <a:moveTo>
                    <a:pt x="0" y="1177890"/>
                  </a:moveTo>
                  <a:lnTo>
                    <a:pt x="0" y="0"/>
                  </a:lnTo>
                  <a:lnTo>
                    <a:pt x="2346109" y="0"/>
                  </a:lnTo>
                  <a:cubicBezTo>
                    <a:pt x="2346109" y="429552"/>
                    <a:pt x="2231144" y="832251"/>
                    <a:pt x="2028377" y="1177890"/>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20" name="椭圆 12"/>
            <p:cNvSpPr/>
            <p:nvPr userDrawn="1"/>
          </p:nvSpPr>
          <p:spPr>
            <a:xfrm rot="5400000">
              <a:off x="5324309" y="417491"/>
              <a:ext cx="2028375" cy="1177562"/>
            </a:xfrm>
            <a:custGeom>
              <a:avLst/>
              <a:gdLst/>
              <a:ahLst/>
              <a:cxnLst/>
              <a:rect l="l" t="t" r="r" b="b"/>
              <a:pathLst>
                <a:path w="2028375" h="1177562">
                  <a:moveTo>
                    <a:pt x="0" y="1177562"/>
                  </a:moveTo>
                  <a:lnTo>
                    <a:pt x="0" y="0"/>
                  </a:lnTo>
                  <a:cubicBezTo>
                    <a:pt x="867468" y="3179"/>
                    <a:pt x="1624319" y="475526"/>
                    <a:pt x="2028375" y="1177562"/>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21" name="椭圆 13"/>
            <p:cNvSpPr/>
            <p:nvPr userDrawn="1"/>
          </p:nvSpPr>
          <p:spPr>
            <a:xfrm rot="5400000">
              <a:off x="3987408" y="576503"/>
              <a:ext cx="2346724" cy="1177890"/>
            </a:xfrm>
            <a:custGeom>
              <a:avLst/>
              <a:gdLst/>
              <a:ahLst/>
              <a:cxnLst/>
              <a:rect l="l" t="t" r="r" b="b"/>
              <a:pathLst>
                <a:path w="2346724" h="1177890">
                  <a:moveTo>
                    <a:pt x="0" y="1177890"/>
                  </a:moveTo>
                  <a:lnTo>
                    <a:pt x="0" y="0"/>
                  </a:lnTo>
                  <a:lnTo>
                    <a:pt x="2028990" y="0"/>
                  </a:lnTo>
                  <a:cubicBezTo>
                    <a:pt x="2231759" y="345641"/>
                    <a:pt x="2346724" y="748340"/>
                    <a:pt x="2346724" y="117789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22" name="任意多边形 21"/>
            <p:cNvSpPr/>
            <p:nvPr userDrawn="1"/>
          </p:nvSpPr>
          <p:spPr>
            <a:xfrm>
              <a:off x="2075393" y="-12700"/>
              <a:ext cx="4993620" cy="2481740"/>
            </a:xfrm>
            <a:custGeom>
              <a:avLst/>
              <a:gdLst>
                <a:gd name="connsiteX0" fmla="*/ 0 w 4993620"/>
                <a:gd name="connsiteY0" fmla="*/ 0 h 2481740"/>
                <a:gd name="connsiteX1" fmla="*/ 4993620 w 4993620"/>
                <a:gd name="connsiteY1" fmla="*/ 0 h 2481740"/>
                <a:gd name="connsiteX2" fmla="*/ 4988358 w 4993620"/>
                <a:gd name="connsiteY2" fmla="*/ 153424 h 2481740"/>
                <a:gd name="connsiteX3" fmla="*/ 3739815 w 4993620"/>
                <a:gd name="connsiteY3" fmla="*/ 2150323 h 2481740"/>
                <a:gd name="connsiteX4" fmla="*/ 1238980 w 4993620"/>
                <a:gd name="connsiteY4" fmla="*/ 2141986 h 2481740"/>
                <a:gd name="connsiteX5" fmla="*/ 3780 w 4993620"/>
                <a:gd name="connsiteY5" fmla="*/ 136807 h 24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3620" h="2481740">
                  <a:moveTo>
                    <a:pt x="0" y="0"/>
                  </a:moveTo>
                  <a:lnTo>
                    <a:pt x="4993620" y="0"/>
                  </a:lnTo>
                  <a:lnTo>
                    <a:pt x="4988358" y="153424"/>
                  </a:lnTo>
                  <a:cubicBezTo>
                    <a:pt x="4932242" y="982046"/>
                    <a:pt x="4466440" y="1733276"/>
                    <a:pt x="3739815" y="2150323"/>
                  </a:cubicBezTo>
                  <a:cubicBezTo>
                    <a:pt x="2964750" y="2595173"/>
                    <a:pt x="2011063" y="2591994"/>
                    <a:pt x="1238980" y="2141986"/>
                  </a:cubicBezTo>
                  <a:cubicBezTo>
                    <a:pt x="515153" y="1720104"/>
                    <a:pt x="54370" y="965785"/>
                    <a:pt x="3780" y="136807"/>
                  </a:cubicBezTo>
                  <a:close/>
                </a:path>
              </a:pathLst>
            </a:cu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a:endParaRPr lang="zh-CN" altLang="en-US"/>
            </a:p>
          </p:txBody>
        </p:sp>
      </p:grpSp>
      <p:sp>
        <p:nvSpPr>
          <p:cNvPr id="2" name="日期版面配置區 1"/>
          <p:cNvSpPr>
            <a:spLocks noGrp="1"/>
          </p:cNvSpPr>
          <p:nvPr>
            <p:ph type="dt" sz="half" idx="10"/>
          </p:nvPr>
        </p:nvSpPr>
        <p:spPr/>
        <p:txBody>
          <a:bodyPr/>
          <a:lstStyle/>
          <a:p>
            <a:fld id="{7CB2504E-5277-495A-AAAD-8450EB2C9D7C}" type="datetime1">
              <a:rPr lang="zh-TW" altLang="en-US" smtClean="0"/>
              <a:t>2017/7/27</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a:t>
            </a:fld>
            <a:endParaRPr lang="zh-TW" altLang="en-US" dirty="0"/>
          </a:p>
        </p:txBody>
      </p:sp>
    </p:spTree>
    <p:extLst>
      <p:ext uri="{BB962C8B-B14F-4D97-AF65-F5344CB8AC3E}">
        <p14:creationId xmlns:p14="http://schemas.microsoft.com/office/powerpoint/2010/main" val="270348024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DFDFD"/>
        </a:solidFill>
        <a:effectLst/>
      </p:bgPr>
    </p:bg>
    <p:spTree>
      <p:nvGrpSpPr>
        <p:cNvPr id="1" name=""/>
        <p:cNvGrpSpPr/>
        <p:nvPr/>
      </p:nvGrpSpPr>
      <p:grpSpPr>
        <a:xfrm>
          <a:off x="0" y="0"/>
          <a:ext cx="0" cy="0"/>
          <a:chOff x="0" y="0"/>
          <a:chExt cx="0" cy="0"/>
        </a:xfrm>
      </p:grpSpPr>
      <p:sp>
        <p:nvSpPr>
          <p:cNvPr id="2" name="投影片編號版面配置區 1"/>
          <p:cNvSpPr>
            <a:spLocks noGrp="1"/>
          </p:cNvSpPr>
          <p:nvPr>
            <p:ph type="sldNum" sz="quarter" idx="4"/>
          </p:nvPr>
        </p:nvSpPr>
        <p:spPr>
          <a:xfrm>
            <a:off x="8737600" y="6356350"/>
            <a:ext cx="2844800" cy="365125"/>
          </a:xfrm>
          <a:prstGeom prst="rect">
            <a:avLst/>
          </a:prstGeom>
        </p:spPr>
        <p:txBody>
          <a:bodyPr vert="horz" lIns="91440" tIns="45720" rIns="91440" bIns="45720" rtlCol="0" anchor="ctr"/>
          <a:lstStyle>
            <a:lvl1pPr algn="r">
              <a:defRPr sz="1800">
                <a:solidFill>
                  <a:schemeClr val="tx1"/>
                </a:solidFill>
              </a:defRPr>
            </a:lvl1pPr>
          </a:lstStyle>
          <a:p>
            <a:fld id="{757B313C-5C9C-4072-B686-56C563E999DB}" type="slidenum">
              <a:rPr lang="zh-TW" altLang="en-US" smtClean="0"/>
              <a:pPr/>
              <a:t>‹#›</a:t>
            </a:fld>
            <a:endParaRPr lang="zh-TW" altLang="en-US" dirty="0"/>
          </a:p>
        </p:txBody>
      </p:sp>
      <p:sp>
        <p:nvSpPr>
          <p:cNvPr id="3" name="日期版面配置區 2"/>
          <p:cNvSpPr>
            <a:spLocks noGrp="1"/>
          </p:cNvSpPr>
          <p:nvPr>
            <p:ph type="dt" sz="half" idx="2"/>
          </p:nvPr>
        </p:nvSpPr>
        <p:spPr>
          <a:xfrm>
            <a:off x="609600" y="6356350"/>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C0E52B-2CB6-49E9-9F69-627E2CAA657C}" type="datetime1">
              <a:rPr lang="zh-TW" altLang="en-US" smtClean="0"/>
              <a:t>2017/7/27</a:t>
            </a:fld>
            <a:endParaRPr lang="zh-TW" altLang="en-US"/>
          </a:p>
        </p:txBody>
      </p:sp>
      <p:sp>
        <p:nvSpPr>
          <p:cNvPr id="4" name="頁尾版面配置區 3"/>
          <p:cNvSpPr>
            <a:spLocks noGrp="1"/>
          </p:cNvSpPr>
          <p:nvPr>
            <p:ph type="ftr" sz="quarter" idx="3"/>
          </p:nvPr>
        </p:nvSpPr>
        <p:spPr>
          <a:xfrm>
            <a:off x="4165600" y="6356350"/>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Tree>
    <p:extLst>
      <p:ext uri="{BB962C8B-B14F-4D97-AF65-F5344CB8AC3E}">
        <p14:creationId xmlns:p14="http://schemas.microsoft.com/office/powerpoint/2010/main" val="2368013201"/>
      </p:ext>
    </p:extLst>
  </p:cSld>
  <p:clrMap bg1="lt1" tx1="dk1" bg2="lt2" tx2="dk2" accent1="accent1" accent2="accent2" accent3="accent3" accent4="accent4" accent5="accent5" accent6="accent6" hlink="hlink" folHlink="folHlink"/>
  <p:sldLayoutIdLst>
    <p:sldLayoutId id="2147483656" r:id="rId1"/>
    <p:sldLayoutId id="2147483660" r:id="rId2"/>
    <p:sldLayoutId id="2147483657" r:id="rId3"/>
    <p:sldLayoutId id="2147483659" r:id="rId4"/>
  </p:sldLayoutIdLst>
  <p:timing>
    <p:tnLst>
      <p:par>
        <p:cTn id="1" dur="indefinite" restart="never" nodeType="tmRoot"/>
      </p:par>
    </p:tnLst>
  </p:timing>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3840"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4.xml"/><Relationship Id="rId1" Type="http://schemas.openxmlformats.org/officeDocument/2006/relationships/tags" Target="../tags/tag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notesSlide" Target="../notesSlides/notesSlide2.xml"/><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slideLayout" Target="../slideLayouts/slideLayout2.xm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0" Type="http://schemas.openxmlformats.org/officeDocument/2006/relationships/tags" Target="../tags/tag11.xml"/><Relationship Id="rId4" Type="http://schemas.openxmlformats.org/officeDocument/2006/relationships/tags" Target="../tags/tag5.xml"/><Relationship Id="rId9" Type="http://schemas.openxmlformats.org/officeDocument/2006/relationships/tags" Target="../tags/tag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4.xml"/><Relationship Id="rId1" Type="http://schemas.openxmlformats.org/officeDocument/2006/relationships/tags" Target="../tags/tag1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KSO_Shape"/>
          <p:cNvSpPr/>
          <p:nvPr/>
        </p:nvSpPr>
        <p:spPr>
          <a:xfrm>
            <a:off x="3864469" y="5075327"/>
            <a:ext cx="4462107" cy="453446"/>
          </a:xfrm>
          <a:prstGeom prst="roundRect">
            <a:avLst>
              <a:gd name="adj" fmla="val 3507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r>
              <a:rPr lang="zh-TW" altLang="en-US" sz="2400" dirty="0">
                <a:solidFill>
                  <a:srgbClr val="FFFFFF"/>
                </a:solidFill>
              </a:rPr>
              <a:t>共同主持人：邱子恒教授</a:t>
            </a:r>
            <a:endParaRPr lang="zh-CN" altLang="en-US" sz="2400" dirty="0">
              <a:solidFill>
                <a:srgbClr val="FFFFFF"/>
              </a:solidFill>
            </a:endParaRPr>
          </a:p>
        </p:txBody>
      </p:sp>
      <p:sp>
        <p:nvSpPr>
          <p:cNvPr id="5" name="文本框 4"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txBox="1"/>
          <p:nvPr/>
        </p:nvSpPr>
        <p:spPr>
          <a:xfrm>
            <a:off x="786699" y="3541999"/>
            <a:ext cx="10618613" cy="830997"/>
          </a:xfrm>
          <a:prstGeom prst="rect">
            <a:avLst/>
          </a:prstGeom>
          <a:noFill/>
        </p:spPr>
        <p:txBody>
          <a:bodyPr wrap="none" rtlCol="0">
            <a:spAutoFit/>
          </a:bodyPr>
          <a:lstStyle/>
          <a:p>
            <a:pPr algn="ctr"/>
            <a:r>
              <a:rPr lang="zh-TW" altLang="zh-TW" sz="4800" b="1" dirty="0"/>
              <a:t>『重現臺灣記憶』需求調查</a:t>
            </a:r>
            <a:r>
              <a:rPr lang="en-US" altLang="zh-TW" sz="4800" b="1" dirty="0"/>
              <a:t> – </a:t>
            </a:r>
            <a:r>
              <a:rPr lang="zh-TW" altLang="zh-TW" sz="4800" b="1" dirty="0"/>
              <a:t>結案報告</a:t>
            </a:r>
            <a:endParaRPr lang="zh-CN" altLang="en-US" sz="4800" b="1" dirty="0">
              <a:solidFill>
                <a:schemeClr val="tx2"/>
              </a:solidFill>
              <a:latin typeface="Agency FB" panose="020B0503020202020204" pitchFamily="34" charset="0"/>
              <a:ea typeface="微软雅黑" panose="020B0503020204020204" pitchFamily="34" charset="-122"/>
              <a:sym typeface="Arial" panose="020B0604020202020204" pitchFamily="34" charset="0"/>
            </a:endParaRPr>
          </a:p>
        </p:txBody>
      </p:sp>
      <p:grpSp>
        <p:nvGrpSpPr>
          <p:cNvPr id="7" name="组合 6"/>
          <p:cNvGrpSpPr/>
          <p:nvPr/>
        </p:nvGrpSpPr>
        <p:grpSpPr>
          <a:xfrm>
            <a:off x="2942886" y="-29936"/>
            <a:ext cx="6306228" cy="3134083"/>
            <a:chOff x="2075393" y="-12700"/>
            <a:chExt cx="4993620" cy="2481740"/>
          </a:xfrm>
        </p:grpSpPr>
        <p:sp>
          <p:nvSpPr>
            <p:cNvPr id="8" name="椭圆 1"/>
            <p:cNvSpPr/>
            <p:nvPr userDrawn="1"/>
          </p:nvSpPr>
          <p:spPr>
            <a:xfrm rot="5400000">
              <a:off x="1790966" y="417492"/>
              <a:ext cx="2028376" cy="1177563"/>
            </a:xfrm>
            <a:custGeom>
              <a:avLst/>
              <a:gdLst/>
              <a:ahLst/>
              <a:cxnLst/>
              <a:rect l="l" t="t" r="r" b="b"/>
              <a:pathLst>
                <a:path w="2028376" h="1177563">
                  <a:moveTo>
                    <a:pt x="0" y="1177563"/>
                  </a:moveTo>
                  <a:lnTo>
                    <a:pt x="0" y="0"/>
                  </a:lnTo>
                  <a:lnTo>
                    <a:pt x="2028376" y="0"/>
                  </a:lnTo>
                  <a:cubicBezTo>
                    <a:pt x="1624320" y="702037"/>
                    <a:pt x="867468" y="1174384"/>
                    <a:pt x="0" y="11775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9" name="矩形 7"/>
            <p:cNvSpPr/>
            <p:nvPr userDrawn="1"/>
          </p:nvSpPr>
          <p:spPr>
            <a:xfrm rot="5400000">
              <a:off x="2809827" y="576195"/>
              <a:ext cx="2346109" cy="1177890"/>
            </a:xfrm>
            <a:custGeom>
              <a:avLst/>
              <a:gdLst/>
              <a:ahLst/>
              <a:cxnLst/>
              <a:rect l="l" t="t" r="r" b="b"/>
              <a:pathLst>
                <a:path w="2346109" h="1177890">
                  <a:moveTo>
                    <a:pt x="0" y="1177890"/>
                  </a:moveTo>
                  <a:lnTo>
                    <a:pt x="0" y="0"/>
                  </a:lnTo>
                  <a:lnTo>
                    <a:pt x="2346109" y="0"/>
                  </a:lnTo>
                  <a:cubicBezTo>
                    <a:pt x="2346109" y="429552"/>
                    <a:pt x="2231144" y="832251"/>
                    <a:pt x="2028377" y="1177890"/>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10" name="椭圆 12"/>
            <p:cNvSpPr/>
            <p:nvPr userDrawn="1"/>
          </p:nvSpPr>
          <p:spPr>
            <a:xfrm rot="5400000">
              <a:off x="5324309" y="417491"/>
              <a:ext cx="2028375" cy="1177562"/>
            </a:xfrm>
            <a:custGeom>
              <a:avLst/>
              <a:gdLst/>
              <a:ahLst/>
              <a:cxnLst/>
              <a:rect l="l" t="t" r="r" b="b"/>
              <a:pathLst>
                <a:path w="2028375" h="1177562">
                  <a:moveTo>
                    <a:pt x="0" y="1177562"/>
                  </a:moveTo>
                  <a:lnTo>
                    <a:pt x="0" y="0"/>
                  </a:lnTo>
                  <a:cubicBezTo>
                    <a:pt x="867468" y="3179"/>
                    <a:pt x="1624319" y="475526"/>
                    <a:pt x="2028375" y="1177562"/>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11" name="椭圆 13"/>
            <p:cNvSpPr/>
            <p:nvPr userDrawn="1"/>
          </p:nvSpPr>
          <p:spPr>
            <a:xfrm rot="5400000">
              <a:off x="3987408" y="576503"/>
              <a:ext cx="2346724" cy="1177890"/>
            </a:xfrm>
            <a:custGeom>
              <a:avLst/>
              <a:gdLst/>
              <a:ahLst/>
              <a:cxnLst/>
              <a:rect l="l" t="t" r="r" b="b"/>
              <a:pathLst>
                <a:path w="2346724" h="1177890">
                  <a:moveTo>
                    <a:pt x="0" y="1177890"/>
                  </a:moveTo>
                  <a:lnTo>
                    <a:pt x="0" y="0"/>
                  </a:lnTo>
                  <a:lnTo>
                    <a:pt x="2028990" y="0"/>
                  </a:lnTo>
                  <a:cubicBezTo>
                    <a:pt x="2231759" y="345641"/>
                    <a:pt x="2346724" y="748340"/>
                    <a:pt x="2346724" y="117789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12" name="任意多边形 11"/>
            <p:cNvSpPr/>
            <p:nvPr userDrawn="1"/>
          </p:nvSpPr>
          <p:spPr>
            <a:xfrm>
              <a:off x="2075393" y="-12700"/>
              <a:ext cx="4993620" cy="2481740"/>
            </a:xfrm>
            <a:custGeom>
              <a:avLst/>
              <a:gdLst>
                <a:gd name="connsiteX0" fmla="*/ 0 w 4993620"/>
                <a:gd name="connsiteY0" fmla="*/ 0 h 2481740"/>
                <a:gd name="connsiteX1" fmla="*/ 4993620 w 4993620"/>
                <a:gd name="connsiteY1" fmla="*/ 0 h 2481740"/>
                <a:gd name="connsiteX2" fmla="*/ 4988358 w 4993620"/>
                <a:gd name="connsiteY2" fmla="*/ 153424 h 2481740"/>
                <a:gd name="connsiteX3" fmla="*/ 3739815 w 4993620"/>
                <a:gd name="connsiteY3" fmla="*/ 2150323 h 2481740"/>
                <a:gd name="connsiteX4" fmla="*/ 1238980 w 4993620"/>
                <a:gd name="connsiteY4" fmla="*/ 2141986 h 2481740"/>
                <a:gd name="connsiteX5" fmla="*/ 3780 w 4993620"/>
                <a:gd name="connsiteY5" fmla="*/ 136807 h 24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3620" h="2481740">
                  <a:moveTo>
                    <a:pt x="0" y="0"/>
                  </a:moveTo>
                  <a:lnTo>
                    <a:pt x="4993620" y="0"/>
                  </a:lnTo>
                  <a:lnTo>
                    <a:pt x="4988358" y="153424"/>
                  </a:lnTo>
                  <a:cubicBezTo>
                    <a:pt x="4932242" y="982046"/>
                    <a:pt x="4466440" y="1733276"/>
                    <a:pt x="3739815" y="2150323"/>
                  </a:cubicBezTo>
                  <a:cubicBezTo>
                    <a:pt x="2964750" y="2595173"/>
                    <a:pt x="2011063" y="2591994"/>
                    <a:pt x="1238980" y="2141986"/>
                  </a:cubicBezTo>
                  <a:cubicBezTo>
                    <a:pt x="515153" y="1720104"/>
                    <a:pt x="54370" y="965785"/>
                    <a:pt x="3780" y="136807"/>
                  </a:cubicBezTo>
                  <a:close/>
                </a:path>
              </a:pathLst>
            </a:cu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a:endParaRPr lang="zh-CN" altLang="en-US"/>
            </a:p>
          </p:txBody>
        </p:sp>
      </p:grpSp>
    </p:spTree>
    <p:custDataLst>
      <p:tags r:id="rId1"/>
    </p:custDataLst>
    <p:extLst>
      <p:ext uri="{BB962C8B-B14F-4D97-AF65-F5344CB8AC3E}">
        <p14:creationId xmlns:p14="http://schemas.microsoft.com/office/powerpoint/2010/main" val="27807897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70655" y="1208078"/>
            <a:ext cx="3128246" cy="650819"/>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zh-TW" altLang="en-US"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分區座談－</a:t>
            </a:r>
            <a:r>
              <a:rPr lang="zh-TW" altLang="en-US" sz="32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南</a:t>
            </a:r>
            <a:r>
              <a:rPr lang="zh-TW" altLang="en-US"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區</a:t>
            </a:r>
            <a:endParaRPr lang="en-US" altLang="zh-TW"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203407"/>
            <a:ext cx="3896347" cy="525208"/>
          </a:xfrm>
          <a:prstGeom prst="rect">
            <a:avLst/>
          </a:prstGeom>
          <a:noFill/>
        </p:spPr>
        <p:txBody>
          <a:bodyPr wrap="square" lIns="0" tIns="0" rIns="0" bIns="0" rtlCol="0" anchor="ctr">
            <a:spAutoFit/>
          </a:bodyPr>
          <a:lstStyle/>
          <a:p>
            <a:r>
              <a:rPr lang="zh-TW"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rPr>
              <a:t>二</a:t>
            </a:r>
            <a:r>
              <a:rPr lang="en-US" altLang="zh-TW"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 </a:t>
            </a:r>
            <a:r>
              <a:rPr lang="zh-TW" altLang="en-US"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研究設計與執行</a:t>
            </a:r>
            <a:endParaRPr lang="zh-CN"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3742895089"/>
              </p:ext>
            </p:extLst>
          </p:nvPr>
        </p:nvGraphicFramePr>
        <p:xfrm>
          <a:off x="746283" y="1968498"/>
          <a:ext cx="3598145" cy="2921004"/>
        </p:xfrm>
        <a:graphic>
          <a:graphicData uri="http://schemas.openxmlformats.org/drawingml/2006/table">
            <a:tbl>
              <a:tblPr firstRow="1" bandRow="1">
                <a:tableStyleId>{5940675A-B579-460E-94D1-54222C63F5DA}</a:tableStyleId>
              </a:tblPr>
              <a:tblGrid>
                <a:gridCol w="3598145"/>
              </a:tblGrid>
              <a:tr h="730251">
                <a:tc>
                  <a:txBody>
                    <a:bodyPr/>
                    <a:lstStyle/>
                    <a:p>
                      <a:r>
                        <a:rPr lang="zh-TW" altLang="en-US" sz="2400" dirty="0" smtClean="0">
                          <a:latin typeface="+mn-ea"/>
                          <a:ea typeface="+mn-ea"/>
                        </a:rPr>
                        <a:t>時間：</a:t>
                      </a:r>
                      <a:r>
                        <a:rPr lang="en-US" altLang="zh-TW" sz="2400" kern="1200" dirty="0" smtClean="0">
                          <a:solidFill>
                            <a:schemeClr val="tx1"/>
                          </a:solidFill>
                          <a:effectLst/>
                          <a:latin typeface="+mn-ea"/>
                          <a:ea typeface="+mn-ea"/>
                          <a:cs typeface="+mn-cs"/>
                        </a:rPr>
                        <a:t>2017.01.13</a:t>
                      </a:r>
                      <a:endParaRPr lang="zh-TW" altLang="en-US" sz="2400" dirty="0">
                        <a:latin typeface="+mn-ea"/>
                        <a:ea typeface="+mn-ea"/>
                      </a:endParaRPr>
                    </a:p>
                  </a:txBody>
                  <a:tcPr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en-US" sz="2400" dirty="0" smtClean="0">
                          <a:latin typeface="+mn-ea"/>
                          <a:ea typeface="+mn-ea"/>
                        </a:rPr>
                        <a:t>地點：</a:t>
                      </a:r>
                      <a:r>
                        <a:rPr lang="zh-TW" altLang="en-US" sz="2400" kern="1200" dirty="0" smtClean="0">
                          <a:solidFill>
                            <a:schemeClr val="tx1"/>
                          </a:solidFill>
                          <a:effectLst/>
                          <a:latin typeface="+mn-ea"/>
                          <a:ea typeface="+mn-ea"/>
                          <a:cs typeface="+mn-cs"/>
                        </a:rPr>
                        <a:t>高雄文學館教室</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en-US" sz="2400" dirty="0" smtClean="0">
                          <a:latin typeface="+mn-ea"/>
                          <a:ea typeface="+mn-ea"/>
                        </a:rPr>
                        <a:t>與談人數：</a:t>
                      </a:r>
                      <a:r>
                        <a:rPr lang="en-US" altLang="zh-TW" sz="2400" dirty="0" smtClean="0">
                          <a:latin typeface="+mn-ea"/>
                          <a:ea typeface="+mn-ea"/>
                        </a:rPr>
                        <a:t>6</a:t>
                      </a:r>
                      <a:r>
                        <a:rPr lang="zh-TW" altLang="en-US" sz="2400" dirty="0" smtClean="0">
                          <a:latin typeface="+mn-ea"/>
                          <a:ea typeface="+mn-ea"/>
                        </a:rPr>
                        <a:t>人</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zh-TW" sz="2400" kern="1200" dirty="0" smtClean="0">
                          <a:solidFill>
                            <a:schemeClr val="tx1"/>
                          </a:solidFill>
                          <a:effectLst/>
                          <a:latin typeface="+mn-ea"/>
                          <a:ea typeface="+mn-ea"/>
                          <a:cs typeface="+mn-cs"/>
                        </a:rPr>
                        <a:t>轉錄稿行數</a:t>
                      </a:r>
                      <a:r>
                        <a:rPr lang="zh-TW" altLang="en-US" sz="2400" kern="1200" dirty="0" smtClean="0">
                          <a:solidFill>
                            <a:schemeClr val="tx1"/>
                          </a:solidFill>
                          <a:effectLst/>
                          <a:latin typeface="+mn-ea"/>
                          <a:ea typeface="+mn-ea"/>
                          <a:cs typeface="+mn-cs"/>
                        </a:rPr>
                        <a:t>：</a:t>
                      </a:r>
                      <a:r>
                        <a:rPr lang="en-US" altLang="zh-TW" sz="2400" kern="1200" dirty="0" smtClean="0">
                          <a:solidFill>
                            <a:schemeClr val="tx1"/>
                          </a:solidFill>
                          <a:effectLst/>
                          <a:latin typeface="+mn-ea"/>
                          <a:ea typeface="+mn-ea"/>
                          <a:cs typeface="+mn-cs"/>
                        </a:rPr>
                        <a:t>1325</a:t>
                      </a:r>
                      <a:r>
                        <a:rPr lang="zh-TW" altLang="en-US" sz="2400" kern="1200" dirty="0" smtClean="0">
                          <a:solidFill>
                            <a:schemeClr val="tx1"/>
                          </a:solidFill>
                          <a:effectLst/>
                          <a:latin typeface="+mn-ea"/>
                          <a:ea typeface="+mn-ea"/>
                          <a:cs typeface="+mn-cs"/>
                        </a:rPr>
                        <a:t>行</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583039850"/>
              </p:ext>
            </p:extLst>
          </p:nvPr>
        </p:nvGraphicFramePr>
        <p:xfrm>
          <a:off x="5368606" y="1257300"/>
          <a:ext cx="6391593" cy="4462461"/>
        </p:xfrm>
        <a:graphic>
          <a:graphicData uri="http://schemas.openxmlformats.org/drawingml/2006/table">
            <a:tbl>
              <a:tblPr firstRow="1" firstCol="1" bandRow="1">
                <a:tableStyleId>{5940675A-B579-460E-94D1-54222C63F5DA}</a:tableStyleId>
              </a:tblPr>
              <a:tblGrid>
                <a:gridCol w="1333725"/>
                <a:gridCol w="5057868"/>
              </a:tblGrid>
              <a:tr h="833433">
                <a:tc>
                  <a:txBody>
                    <a:bodyPr/>
                    <a:lstStyle/>
                    <a:p>
                      <a:pPr algn="ctr">
                        <a:spcAft>
                          <a:spcPts val="0"/>
                        </a:spcAft>
                      </a:pPr>
                      <a:r>
                        <a:rPr lang="zh-TW" sz="2400" kern="0" dirty="0">
                          <a:effectLst/>
                        </a:rPr>
                        <a:t>代碼</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所屬</a:t>
                      </a:r>
                      <a:r>
                        <a:rPr lang="zh-TW" sz="2400" kern="0" dirty="0" smtClean="0">
                          <a:effectLst/>
                        </a:rPr>
                        <a:t>單位</a:t>
                      </a:r>
                      <a:r>
                        <a:rPr lang="zh-TW" sz="2400" kern="0" dirty="0">
                          <a:effectLst/>
                        </a:rPr>
                        <a:t>名稱</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S1</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國立</a:t>
                      </a:r>
                      <a:r>
                        <a:rPr lang="zh-TW" sz="2400" kern="0" dirty="0">
                          <a:solidFill>
                            <a:schemeClr val="tx1"/>
                          </a:solidFill>
                          <a:effectLst/>
                          <a:latin typeface="+mn-lt"/>
                          <a:ea typeface="+mn-ea"/>
                          <a:cs typeface="+mn-cs"/>
                        </a:rPr>
                        <a:t>成功大學博物館校史組</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S2</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國立</a:t>
                      </a:r>
                      <a:r>
                        <a:rPr lang="zh-TW" sz="2400" kern="0" dirty="0">
                          <a:solidFill>
                            <a:schemeClr val="tx1"/>
                          </a:solidFill>
                          <a:effectLst/>
                          <a:latin typeface="+mn-lt"/>
                          <a:ea typeface="+mn-ea"/>
                          <a:cs typeface="+mn-cs"/>
                        </a:rPr>
                        <a:t>成功大學博物館典藏組</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S3</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國立</a:t>
                      </a:r>
                      <a:r>
                        <a:rPr lang="zh-TW" sz="2400" kern="0" dirty="0">
                          <a:solidFill>
                            <a:schemeClr val="tx1"/>
                          </a:solidFill>
                          <a:effectLst/>
                          <a:latin typeface="+mn-lt"/>
                          <a:ea typeface="+mn-ea"/>
                          <a:cs typeface="+mn-cs"/>
                        </a:rPr>
                        <a:t>臺灣文學館</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S4</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國立</a:t>
                      </a:r>
                      <a:r>
                        <a:rPr lang="zh-TW" sz="2400" kern="0" dirty="0">
                          <a:solidFill>
                            <a:schemeClr val="tx1"/>
                          </a:solidFill>
                          <a:effectLst/>
                          <a:latin typeface="+mn-lt"/>
                          <a:ea typeface="+mn-ea"/>
                          <a:cs typeface="+mn-cs"/>
                        </a:rPr>
                        <a:t>科學工藝博物館</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S5</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高雄市</a:t>
                      </a:r>
                      <a:r>
                        <a:rPr lang="zh-TW" sz="2400" kern="0" dirty="0">
                          <a:solidFill>
                            <a:schemeClr val="tx1"/>
                          </a:solidFill>
                          <a:effectLst/>
                          <a:latin typeface="+mn-lt"/>
                          <a:ea typeface="+mn-ea"/>
                          <a:cs typeface="+mn-cs"/>
                        </a:rPr>
                        <a:t>政府勞工局勞工教育生活中心</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S6</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河畔</a:t>
                      </a:r>
                      <a:r>
                        <a:rPr lang="zh-TW" sz="2400" kern="0" dirty="0">
                          <a:solidFill>
                            <a:schemeClr val="tx1"/>
                          </a:solidFill>
                          <a:effectLst/>
                          <a:latin typeface="+mn-lt"/>
                          <a:ea typeface="+mn-ea"/>
                          <a:cs typeface="+mn-cs"/>
                        </a:rPr>
                        <a:t>出版社</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bl>
          </a:graphicData>
        </a:graphic>
      </p:graphicFrame>
      <p:sp>
        <p:nvSpPr>
          <p:cNvPr id="4" name="投影片編號版面配置區 3"/>
          <p:cNvSpPr>
            <a:spLocks noGrp="1"/>
          </p:cNvSpPr>
          <p:nvPr>
            <p:ph type="sldNum" sz="quarter" idx="12"/>
          </p:nvPr>
        </p:nvSpPr>
        <p:spPr/>
        <p:txBody>
          <a:bodyPr/>
          <a:lstStyle/>
          <a:p>
            <a:fld id="{757B313C-5C9C-4072-B686-56C563E999DB}" type="slidenum">
              <a:rPr lang="zh-TW" altLang="en-US" smtClean="0"/>
              <a:pPr/>
              <a:t>9</a:t>
            </a:fld>
            <a:endParaRPr lang="zh-TW" altLang="en-US" dirty="0"/>
          </a:p>
        </p:txBody>
      </p:sp>
    </p:spTree>
    <p:extLst>
      <p:ext uri="{BB962C8B-B14F-4D97-AF65-F5344CB8AC3E}">
        <p14:creationId xmlns:p14="http://schemas.microsoft.com/office/powerpoint/2010/main" val="1784232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框 5"/>
          <p:cNvSpPr txBox="1">
            <a:spLocks noChangeArrowheads="1"/>
          </p:cNvSpPr>
          <p:nvPr/>
        </p:nvSpPr>
        <p:spPr bwMode="auto">
          <a:xfrm>
            <a:off x="4741302" y="3134536"/>
            <a:ext cx="2709396"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TW" altLang="en-US" sz="3733" b="1" dirty="0">
                <a:solidFill>
                  <a:schemeClr val="bg1">
                    <a:lumMod val="50000"/>
                  </a:schemeClr>
                </a:solidFill>
                <a:latin typeface="+mn-lt"/>
                <a:ea typeface="+mn-ea"/>
                <a:cs typeface="+mn-ea"/>
                <a:sym typeface="+mn-lt"/>
              </a:rPr>
              <a:t>三</a:t>
            </a:r>
            <a:r>
              <a:rPr lang="en-US" altLang="zh-CN" sz="3733" b="1" dirty="0" smtClean="0">
                <a:solidFill>
                  <a:schemeClr val="bg1">
                    <a:lumMod val="50000"/>
                  </a:schemeClr>
                </a:solidFill>
                <a:latin typeface="+mn-lt"/>
                <a:ea typeface="+mn-ea"/>
                <a:cs typeface="+mn-ea"/>
                <a:sym typeface="+mn-lt"/>
              </a:rPr>
              <a:t>.</a:t>
            </a:r>
            <a:r>
              <a:rPr lang="zh-TW" altLang="en-US" sz="3733" b="1" dirty="0" smtClean="0">
                <a:solidFill>
                  <a:schemeClr val="bg1">
                    <a:lumMod val="50000"/>
                  </a:schemeClr>
                </a:solidFill>
                <a:latin typeface="+mn-lt"/>
                <a:ea typeface="+mn-ea"/>
                <a:cs typeface="+mn-ea"/>
                <a:sym typeface="+mn-lt"/>
              </a:rPr>
              <a:t>研究發現</a:t>
            </a:r>
            <a:endParaRPr lang="zh-CN" altLang="en-US" sz="3733" b="1" dirty="0">
              <a:solidFill>
                <a:schemeClr val="bg1">
                  <a:lumMod val="50000"/>
                </a:schemeClr>
              </a:solidFill>
              <a:latin typeface="+mn-lt"/>
              <a:ea typeface="+mn-ea"/>
              <a:cs typeface="+mn-ea"/>
              <a:sym typeface="+mn-lt"/>
            </a:endParaRP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10</a:t>
            </a:fld>
            <a:endParaRPr lang="zh-TW" altLang="en-US" dirty="0"/>
          </a:p>
        </p:txBody>
      </p:sp>
    </p:spTree>
    <p:custDataLst>
      <p:tags r:id="rId1"/>
    </p:custDataLst>
    <p:extLst>
      <p:ext uri="{BB962C8B-B14F-4D97-AF65-F5344CB8AC3E}">
        <p14:creationId xmlns:p14="http://schemas.microsoft.com/office/powerpoint/2010/main" val="2512764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70656" y="1622065"/>
            <a:ext cx="10650689" cy="3877985"/>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研究者以質性分析軟體</a:t>
            </a:r>
            <a:r>
              <a:rPr lang="en-US" altLang="zh-TW" sz="2800" dirty="0" err="1">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Nvivo</a:t>
            </a:r>
            <a:r>
              <a:rPr lang="en-US" altLang="zh-TW"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11</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版對三場焦點座談會的轉錄稿進行分析，北區共摘錄</a:t>
            </a:r>
            <a:r>
              <a:rPr lang="en-US" altLang="zh-TW"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72</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段內容、中區計</a:t>
            </a:r>
            <a:r>
              <a:rPr lang="en-US" altLang="zh-TW"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63</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段、南區</a:t>
            </a:r>
            <a:r>
              <a:rPr lang="en-US" altLang="zh-TW"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62</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段。</a:t>
            </a:r>
            <a:endParaRPr lang="en-US" altLang="zh-TW"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en-US" altLang="zh-TW"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根據</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本研究目的反覆審視轉錄稿文字內容，最後以</a:t>
            </a:r>
            <a:r>
              <a:rPr lang="en-US" altLang="zh-TW"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14</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個主題對內容進行分析，其中與談者們對臺灣記憶系統</a:t>
            </a:r>
            <a:r>
              <a:rPr lang="zh-TW" altLang="en-US" sz="2800" dirty="0">
                <a:solidFill>
                  <a:schemeClr val="accent6"/>
                </a:solidFill>
                <a:latin typeface="Arial" panose="020B0604020202020204" pitchFamily="34" charset="0"/>
                <a:ea typeface="微软雅黑" panose="020B0503020204020204" pitchFamily="34" charset="-122"/>
                <a:sym typeface="Arial" panose="020B0604020202020204" pitchFamily="34" charset="0"/>
              </a:rPr>
              <a:t>「未來內容」</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a:t>
            </a:r>
            <a:r>
              <a:rPr lang="zh-TW" altLang="en-US" sz="2800" dirty="0">
                <a:solidFill>
                  <a:schemeClr val="accent6"/>
                </a:solidFill>
                <a:latin typeface="Arial" panose="020B0604020202020204" pitchFamily="34" charset="0"/>
                <a:ea typeface="微软雅黑" panose="020B0503020204020204" pitchFamily="34" charset="-122"/>
                <a:sym typeface="Arial" panose="020B0604020202020204" pitchFamily="34" charset="0"/>
              </a:rPr>
              <a:t>「其他臺灣相關圖像來源」</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及</a:t>
            </a:r>
            <a:r>
              <a:rPr lang="zh-TW" altLang="en-US" sz="2800" dirty="0">
                <a:solidFill>
                  <a:schemeClr val="accent6"/>
                </a:solidFill>
                <a:latin typeface="Arial" panose="020B0604020202020204" pitchFamily="34" charset="0"/>
                <a:ea typeface="微软雅黑" panose="020B0503020204020204" pitchFamily="34" charset="-122"/>
                <a:sym typeface="Arial" panose="020B0604020202020204" pitchFamily="34" charset="0"/>
              </a:rPr>
              <a:t>「圖像授權機制與價格」</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等三個主題討論最多</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。整理</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與談者對未來臺灣記憶系統綜合建議</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如下：</a:t>
            </a:r>
            <a:endParaRPr lang="zh-CN"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11</a:t>
            </a:fld>
            <a:endParaRPr lang="zh-TW" altLang="en-US" dirty="0"/>
          </a:p>
        </p:txBody>
      </p:sp>
    </p:spTree>
    <p:extLst>
      <p:ext uri="{BB962C8B-B14F-4D97-AF65-F5344CB8AC3E}">
        <p14:creationId xmlns:p14="http://schemas.microsoft.com/office/powerpoint/2010/main" val="21033694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收錄內容」之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(1/2)</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22500"/>
            <a:ext cx="10329145" cy="3046988"/>
          </a:xfrm>
          <a:prstGeom prst="rect">
            <a:avLst/>
          </a:prstGeom>
          <a:noFill/>
        </p:spPr>
        <p:txBody>
          <a:bodyPr wrap="square" rtlCol="0">
            <a:spAutoFit/>
          </a:bodyPr>
          <a:lstStyle/>
          <a:p>
            <a:r>
              <a:rPr lang="en-US" altLang="zh-TW" sz="2400" dirty="0" smtClean="0">
                <a:solidFill>
                  <a:schemeClr val="bg1">
                    <a:lumMod val="50000"/>
                  </a:schemeClr>
                </a:solidFill>
              </a:rPr>
              <a:t>	</a:t>
            </a:r>
            <a:r>
              <a:rPr lang="zh-TW" altLang="en-US" sz="2400" dirty="0" smtClean="0">
                <a:solidFill>
                  <a:schemeClr val="bg1">
                    <a:lumMod val="50000"/>
                  </a:schemeClr>
                </a:solidFill>
              </a:rPr>
              <a:t>與</a:t>
            </a:r>
            <a:r>
              <a:rPr lang="zh-TW" altLang="en-US" sz="2400" dirty="0">
                <a:solidFill>
                  <a:schemeClr val="bg1">
                    <a:lumMod val="50000"/>
                  </a:schemeClr>
                </a:solidFill>
              </a:rPr>
              <a:t>談者提及的收錄內容包括：舊報紙（包括裡面的相片）、地方政府的鄉鎮志（包括全文）、紀錄片、口述歷史、生活化資料（如前人食衣住行育樂）、食譜、大明星、票證類、府會新聞、生活新聞、傢俱、建築、產業變遷</a:t>
            </a:r>
            <a:r>
              <a:rPr lang="en-US" altLang="zh-TW" sz="2400" dirty="0">
                <a:solidFill>
                  <a:schemeClr val="bg1">
                    <a:lumMod val="50000"/>
                  </a:schemeClr>
                </a:solidFill>
              </a:rPr>
              <a:t>…</a:t>
            </a:r>
            <a:r>
              <a:rPr lang="zh-TW" altLang="en-US" sz="2400" dirty="0" smtClean="0">
                <a:solidFill>
                  <a:schemeClr val="bg1">
                    <a:lumMod val="50000"/>
                  </a:schemeClr>
                </a:solidFill>
              </a:rPr>
              <a:t>等。</a:t>
            </a:r>
            <a:endParaRPr lang="en-US" altLang="zh-TW" sz="2400" dirty="0" smtClean="0">
              <a:solidFill>
                <a:schemeClr val="bg1">
                  <a:lumMod val="50000"/>
                </a:schemeClr>
              </a:solidFill>
            </a:endParaRPr>
          </a:p>
          <a:p>
            <a:r>
              <a:rPr lang="en-US" altLang="zh-TW" sz="2400" dirty="0" smtClean="0">
                <a:solidFill>
                  <a:schemeClr val="bg1">
                    <a:lumMod val="50000"/>
                  </a:schemeClr>
                </a:solidFill>
              </a:rPr>
              <a:t>	</a:t>
            </a:r>
            <a:r>
              <a:rPr lang="zh-TW" altLang="en-US" sz="2400" dirty="0" smtClean="0">
                <a:solidFill>
                  <a:schemeClr val="bg1">
                    <a:lumMod val="50000"/>
                  </a:schemeClr>
                </a:solidFill>
              </a:rPr>
              <a:t>有</a:t>
            </a:r>
            <a:r>
              <a:rPr lang="zh-TW" altLang="en-US" sz="2400" dirty="0">
                <a:solidFill>
                  <a:schemeClr val="bg1">
                    <a:lumMod val="50000"/>
                  </a:schemeClr>
                </a:solidFill>
              </a:rPr>
              <a:t>與談者提出將來新系統內的資源，希望可以和國圖原有的圖書館藏做相關連結；也有人提到，希望國圖可以蒐集整理全國相關資源（或是指出出處），方便使用者一次查詢利用。</a:t>
            </a:r>
            <a:endParaRPr lang="en-US" altLang="zh-TW" sz="2400" dirty="0">
              <a:solidFill>
                <a:schemeClr val="bg1">
                  <a:lumMod val="50000"/>
                </a:schemeClr>
              </a:solidFill>
            </a:endParaRPr>
          </a:p>
          <a:p>
            <a:endParaRPr lang="en-US" altLang="zh-TW" sz="2400" dirty="0" smtClean="0">
              <a:solidFill>
                <a:schemeClr val="bg1">
                  <a:lumMod val="50000"/>
                </a:schemeClr>
              </a:solidFill>
            </a:endParaRPr>
          </a:p>
        </p:txBody>
      </p:sp>
      <p:sp>
        <p:nvSpPr>
          <p:cNvPr id="3" name="文字方塊 2"/>
          <p:cNvSpPr txBox="1"/>
          <p:nvPr/>
        </p:nvSpPr>
        <p:spPr>
          <a:xfrm>
            <a:off x="1079499" y="5038655"/>
            <a:ext cx="10007602" cy="1200329"/>
          </a:xfrm>
          <a:prstGeom prst="rect">
            <a:avLst/>
          </a:prstGeom>
          <a:solidFill>
            <a:srgbClr val="EBFFFF"/>
          </a:solidFill>
          <a:ln w="19050">
            <a:solidFill>
              <a:schemeClr val="accent6"/>
            </a:solidFill>
            <a:prstDash val="sysDot"/>
          </a:ln>
        </p:spPr>
        <p:txBody>
          <a:bodyPr wrap="square" rtlCol="0">
            <a:spAutoFit/>
          </a:bodyPr>
          <a:lstStyle/>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那所以如果說你們</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指國圖</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這裡可以集合資料的話，那也許我們直接可以從裡面連結就可以知道我真的可以找那個單位，可以直接跟他們直接做聯繫。」</a:t>
            </a:r>
            <a:r>
              <a:rPr lang="en-US" altLang="zh-TW" sz="2400" dirty="0">
                <a:latin typeface="標楷體" panose="03000509000000000000" pitchFamily="65" charset="-120"/>
                <a:ea typeface="標楷體" panose="03000509000000000000" pitchFamily="65" charset="-120"/>
              </a:rPr>
              <a:t>(N3</a:t>
            </a:r>
            <a:r>
              <a:rPr lang="en-US" altLang="zh-TW" sz="2400" dirty="0" smtClean="0">
                <a:latin typeface="標楷體" panose="03000509000000000000" pitchFamily="65" charset="-120"/>
                <a:ea typeface="標楷體" panose="03000509000000000000" pitchFamily="65" charset="-120"/>
              </a:rPr>
              <a:t>)</a:t>
            </a:r>
            <a:endParaRPr lang="zh-TW" altLang="en-US" sz="24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12</a:t>
            </a:fld>
            <a:endParaRPr lang="zh-TW" altLang="en-US" dirty="0"/>
          </a:p>
        </p:txBody>
      </p:sp>
    </p:spTree>
    <p:extLst>
      <p:ext uri="{BB962C8B-B14F-4D97-AF65-F5344CB8AC3E}">
        <p14:creationId xmlns:p14="http://schemas.microsoft.com/office/powerpoint/2010/main" val="41813870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收錄內容」之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(2/2)</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22500"/>
            <a:ext cx="10329145" cy="461665"/>
          </a:xfrm>
          <a:prstGeom prst="rect">
            <a:avLst/>
          </a:prstGeom>
          <a:noFill/>
        </p:spPr>
        <p:txBody>
          <a:bodyPr wrap="square" rtlCol="0">
            <a:spAutoFit/>
          </a:bodyPr>
          <a:lstStyle/>
          <a:p>
            <a:r>
              <a:rPr lang="en-US" altLang="zh-TW" sz="2400" dirty="0" smtClean="0">
                <a:solidFill>
                  <a:schemeClr val="bg1">
                    <a:lumMod val="50000"/>
                  </a:schemeClr>
                </a:solidFill>
              </a:rPr>
              <a:t>	</a:t>
            </a:r>
          </a:p>
        </p:txBody>
      </p:sp>
      <p:sp>
        <p:nvSpPr>
          <p:cNvPr id="3" name="文字方塊 2"/>
          <p:cNvSpPr txBox="1"/>
          <p:nvPr/>
        </p:nvSpPr>
        <p:spPr>
          <a:xfrm>
            <a:off x="1079498" y="2324100"/>
            <a:ext cx="10007602" cy="3785652"/>
          </a:xfrm>
          <a:prstGeom prst="rect">
            <a:avLst/>
          </a:prstGeom>
          <a:solidFill>
            <a:srgbClr val="EBFFFF"/>
          </a:solidFill>
          <a:ln w="19050">
            <a:solidFill>
              <a:schemeClr val="accent6"/>
            </a:solidFill>
            <a:prstDash val="sysDot"/>
          </a:ln>
        </p:spPr>
        <p:txBody>
          <a:bodyPr wrap="square" rtlCol="0">
            <a:spAutoFit/>
          </a:bodyPr>
          <a:lstStyle/>
          <a:p>
            <a:r>
              <a:rPr lang="zh-TW" altLang="zh-TW" sz="2400" dirty="0" smtClean="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對於那個臺灣記憶的部分，因為是國家圖書館，然後我直覺上會覺得它應該可以比較偏平面、影像…或影音部分就好這樣，然後我覺得可以結合國圖現有的書籍、或報紙、或手稿這都很好，書籍就是你搜尋的時候不光只是剛剛那些圖片，有些書會講到這些東西的，有沒有可能也可以找到？</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或是某些報紙的日治時代的掃描檔，這些</a:t>
            </a:r>
            <a:r>
              <a:rPr lang="en-US" altLang="zh-TW" sz="2400" dirty="0">
                <a:latin typeface="標楷體" panose="03000509000000000000" pitchFamily="65" charset="-120"/>
                <a:ea typeface="標楷體" panose="03000509000000000000" pitchFamily="65" charset="-120"/>
              </a:rPr>
              <a:t>keyword</a:t>
            </a:r>
            <a:r>
              <a:rPr lang="zh-TW" altLang="zh-TW" sz="2400" dirty="0">
                <a:latin typeface="標楷體" panose="03000509000000000000" pitchFamily="65" charset="-120"/>
                <a:ea typeface="標楷體" panose="03000509000000000000" pitchFamily="65" charset="-120"/>
              </a:rPr>
              <a:t>，我不知道現在有沒有辦法，就是</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可以每一篇都有這些關鍵字。」</a:t>
            </a:r>
            <a:r>
              <a:rPr lang="en-US" altLang="zh-TW" sz="2400" dirty="0">
                <a:latin typeface="標楷體" panose="03000509000000000000" pitchFamily="65" charset="-120"/>
                <a:ea typeface="標楷體" panose="03000509000000000000" pitchFamily="65" charset="-120"/>
              </a:rPr>
              <a:t> (S2)</a:t>
            </a:r>
            <a:endParaRPr lang="zh-TW" altLang="en-US" sz="2400" dirty="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所以我們國家圖書館有沒有可能［用］怎麼樣的方式，可以讓那個連結可以更清楚一點的，我只要點進去，那這個臺灣記憶裡有很多事，我可以有一個線索是可以去找的。」</a:t>
            </a:r>
            <a:r>
              <a:rPr lang="en-US" altLang="zh-TW" sz="2400" dirty="0">
                <a:latin typeface="標楷體" panose="03000509000000000000" pitchFamily="65" charset="-120"/>
                <a:ea typeface="標楷體" panose="03000509000000000000" pitchFamily="65" charset="-120"/>
              </a:rPr>
              <a:t>(N6)</a:t>
            </a: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13</a:t>
            </a:fld>
            <a:endParaRPr lang="zh-TW" altLang="en-US" dirty="0"/>
          </a:p>
        </p:txBody>
      </p:sp>
    </p:spTree>
    <p:extLst>
      <p:ext uri="{BB962C8B-B14F-4D97-AF65-F5344CB8AC3E}">
        <p14:creationId xmlns:p14="http://schemas.microsoft.com/office/powerpoint/2010/main" val="21625560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4"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介面設計」之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(1/2)</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22500"/>
            <a:ext cx="10329145" cy="830997"/>
          </a:xfrm>
          <a:prstGeom prst="rect">
            <a:avLst/>
          </a:prstGeom>
          <a:noFill/>
        </p:spPr>
        <p:txBody>
          <a:bodyPr wrap="square" rtlCol="0">
            <a:spAutoFit/>
          </a:bodyPr>
          <a:lstStyle/>
          <a:p>
            <a:r>
              <a:rPr lang="en-US" altLang="zh-TW" sz="2400" dirty="0" smtClean="0">
                <a:solidFill>
                  <a:schemeClr val="bg1">
                    <a:lumMod val="50000"/>
                  </a:schemeClr>
                </a:solidFill>
              </a:rPr>
              <a:t>	</a:t>
            </a:r>
            <a:r>
              <a:rPr lang="zh-TW" altLang="en-US" sz="2400" dirty="0">
                <a:solidFill>
                  <a:schemeClr val="bg1">
                    <a:lumMod val="50000"/>
                  </a:schemeClr>
                </a:solidFill>
              </a:rPr>
              <a:t>與談者建議的介面設計的重點，包括：收錄內容與範圍的說明文字、視覺化圖形介面、分齡分眾介面等</a:t>
            </a:r>
            <a:endParaRPr lang="en-US" altLang="zh-TW" sz="2400" dirty="0" smtClean="0">
              <a:solidFill>
                <a:schemeClr val="bg1">
                  <a:lumMod val="50000"/>
                </a:schemeClr>
              </a:solidFill>
            </a:endParaRPr>
          </a:p>
        </p:txBody>
      </p:sp>
      <p:sp>
        <p:nvSpPr>
          <p:cNvPr id="3" name="文字方塊 2"/>
          <p:cNvSpPr txBox="1"/>
          <p:nvPr/>
        </p:nvSpPr>
        <p:spPr>
          <a:xfrm>
            <a:off x="1079499" y="3263900"/>
            <a:ext cx="10007602" cy="2677656"/>
          </a:xfrm>
          <a:prstGeom prst="rect">
            <a:avLst/>
          </a:prstGeom>
          <a:solidFill>
            <a:srgbClr val="FFFFD1"/>
          </a:solidFill>
          <a:ln w="19050">
            <a:solidFill>
              <a:srgbClr val="FF9933"/>
            </a:solidFill>
            <a:prstDash val="sysDot"/>
          </a:ln>
        </p:spPr>
        <p:txBody>
          <a:bodyPr wrap="square" rtlCol="0">
            <a:spAutoFit/>
          </a:bodyPr>
          <a:lstStyle/>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我再特別強調的一個是說，我們每一個項目，譬如說圖書文獻、影像等等這裡，就是我比較建議說，都能有一個簡單的背景的說明，一個緣起，或者是說我這裡面放了是什麼東西，有一些讓讀者進來使用的時候，就可以很清楚這個單元在做什麼</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(M5)</a:t>
            </a:r>
          </a:p>
          <a:p>
            <a:endParaRPr lang="en-US" altLang="zh-TW" sz="2400" dirty="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在找尋這個資料的時候，是不是可以分就是專業方面跟一般民眾，就是分兩個區塊，因為專業跟一般民眾尋找的方向有時候會不太一樣。」</a:t>
            </a:r>
            <a:r>
              <a:rPr lang="en-US" altLang="zh-TW" sz="2400" dirty="0">
                <a:latin typeface="標楷體" panose="03000509000000000000" pitchFamily="65" charset="-120"/>
                <a:ea typeface="標楷體" panose="03000509000000000000" pitchFamily="65" charset="-120"/>
              </a:rPr>
              <a:t>(S5)</a:t>
            </a: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14</a:t>
            </a:fld>
            <a:endParaRPr lang="zh-TW" altLang="en-US" dirty="0"/>
          </a:p>
        </p:txBody>
      </p:sp>
    </p:spTree>
    <p:extLst>
      <p:ext uri="{BB962C8B-B14F-4D97-AF65-F5344CB8AC3E}">
        <p14:creationId xmlns:p14="http://schemas.microsoft.com/office/powerpoint/2010/main" val="26850236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2</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介面設計」之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(2/2)</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22500"/>
            <a:ext cx="10329145" cy="830997"/>
          </a:xfrm>
          <a:prstGeom prst="rect">
            <a:avLst/>
          </a:prstGeom>
          <a:noFill/>
        </p:spPr>
        <p:txBody>
          <a:bodyPr wrap="square" rtlCol="0">
            <a:spAutoFit/>
          </a:bodyPr>
          <a:lstStyle/>
          <a:p>
            <a:r>
              <a:rPr lang="en-US" altLang="zh-TW" sz="2400" dirty="0" smtClean="0">
                <a:solidFill>
                  <a:schemeClr val="bg1">
                    <a:lumMod val="50000"/>
                  </a:schemeClr>
                </a:solidFill>
              </a:rPr>
              <a:t>	</a:t>
            </a:r>
            <a:r>
              <a:rPr lang="zh-TW" altLang="en-US" sz="2400" dirty="0">
                <a:solidFill>
                  <a:schemeClr val="bg1">
                    <a:lumMod val="50000"/>
                  </a:schemeClr>
                </a:solidFill>
              </a:rPr>
              <a:t>與談者建議的介面設計的重點，包括：收錄內容與範圍的說明文字、視覺化圖形介面、分齡分眾介面等</a:t>
            </a:r>
            <a:endParaRPr lang="en-US" altLang="zh-TW" sz="2400" dirty="0" smtClean="0">
              <a:solidFill>
                <a:schemeClr val="bg1">
                  <a:lumMod val="50000"/>
                </a:schemeClr>
              </a:solidFill>
            </a:endParaRPr>
          </a:p>
        </p:txBody>
      </p:sp>
      <p:sp>
        <p:nvSpPr>
          <p:cNvPr id="3" name="文字方塊 2"/>
          <p:cNvSpPr txBox="1"/>
          <p:nvPr/>
        </p:nvSpPr>
        <p:spPr>
          <a:xfrm>
            <a:off x="1079499" y="3263900"/>
            <a:ext cx="9944101" cy="2308324"/>
          </a:xfrm>
          <a:prstGeom prst="rect">
            <a:avLst/>
          </a:prstGeom>
          <a:solidFill>
            <a:srgbClr val="FFFFD1"/>
          </a:solidFill>
          <a:ln w="19050">
            <a:solidFill>
              <a:srgbClr val="FF9933"/>
            </a:solidFill>
            <a:prstDash val="sysDot"/>
          </a:ln>
        </p:spPr>
        <p:txBody>
          <a:bodyPr wrap="square" rtlCol="0">
            <a:spAutoFit/>
          </a:bodyPr>
          <a:lstStyle/>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全文字很吃力，它全文字，或是做這樣子的編列，密密麻麻的</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(M1)</a:t>
            </a:r>
          </a:p>
          <a:p>
            <a:endParaRPr lang="en-US" altLang="zh-TW" sz="2400" dirty="0">
              <a:latin typeface="標楷體" panose="03000509000000000000" pitchFamily="65" charset="-120"/>
              <a:ea typeface="標楷體" panose="03000509000000000000" pitchFamily="65" charset="-120"/>
            </a:endParaRPr>
          </a:p>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是不是能夠有一些圖形的介面？</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特別是將來的如果說也是對一般的</a:t>
            </a:r>
            <a:r>
              <a:rPr lang="en-US" altLang="zh-TW" sz="2400" dirty="0">
                <a:latin typeface="標楷體" panose="03000509000000000000" pitchFamily="65" charset="-120"/>
                <a:ea typeface="標楷體" panose="03000509000000000000" pitchFamily="65" charset="-120"/>
              </a:rPr>
              <a:t>user</a:t>
            </a:r>
            <a:r>
              <a:rPr lang="zh-TW" altLang="en-US" sz="2400" dirty="0">
                <a:latin typeface="標楷體" panose="03000509000000000000" pitchFamily="65" charset="-120"/>
                <a:ea typeface="標楷體" panose="03000509000000000000" pitchFamily="65" charset="-120"/>
              </a:rPr>
              <a:t>，那如果我們這樣的學生、小朋友也是可以來使用，其實在這一方面的圖形介面應該能夠幫助他們。」</a:t>
            </a:r>
            <a:r>
              <a:rPr lang="en-US" altLang="zh-TW" sz="2400" dirty="0">
                <a:latin typeface="標楷體" panose="03000509000000000000" pitchFamily="65" charset="-120"/>
                <a:ea typeface="標楷體" panose="03000509000000000000" pitchFamily="65" charset="-120"/>
              </a:rPr>
              <a:t>(M5)</a:t>
            </a: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15</a:t>
            </a:fld>
            <a:endParaRPr lang="zh-TW" altLang="en-US" dirty="0"/>
          </a:p>
        </p:txBody>
      </p:sp>
    </p:spTree>
    <p:extLst>
      <p:ext uri="{BB962C8B-B14F-4D97-AF65-F5344CB8AC3E}">
        <p14:creationId xmlns:p14="http://schemas.microsoft.com/office/powerpoint/2010/main" val="28275345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4"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3</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組織架構」之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(1/3)</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2159000"/>
            <a:ext cx="10329145" cy="461665"/>
          </a:xfrm>
          <a:prstGeom prst="rect">
            <a:avLst/>
          </a:prstGeom>
          <a:noFill/>
        </p:spPr>
        <p:txBody>
          <a:bodyPr wrap="square" rtlCol="0">
            <a:spAutoFit/>
          </a:bodyPr>
          <a:lstStyle/>
          <a:p>
            <a:r>
              <a:rPr lang="en-US" altLang="zh-TW" sz="2400" b="1" dirty="0" smtClean="0">
                <a:solidFill>
                  <a:schemeClr val="bg1">
                    <a:lumMod val="50000"/>
                  </a:schemeClr>
                </a:solidFill>
              </a:rPr>
              <a:t>(1)  </a:t>
            </a:r>
            <a:r>
              <a:rPr lang="zh-TW" altLang="en-US" sz="2400" b="1" dirty="0" smtClean="0">
                <a:solidFill>
                  <a:schemeClr val="bg1">
                    <a:lumMod val="50000"/>
                  </a:schemeClr>
                </a:solidFill>
              </a:rPr>
              <a:t>特</a:t>
            </a:r>
            <a:r>
              <a:rPr lang="zh-TW" altLang="en-US" sz="2400" b="1" dirty="0">
                <a:solidFill>
                  <a:schemeClr val="bg1">
                    <a:lumMod val="50000"/>
                  </a:schemeClr>
                </a:solidFill>
              </a:rPr>
              <a:t>展館要有故事性，而不是放上圖像資源</a:t>
            </a:r>
            <a:endParaRPr lang="en-US" altLang="zh-TW" sz="2400" b="1" dirty="0" smtClean="0">
              <a:solidFill>
                <a:schemeClr val="bg1">
                  <a:lumMod val="50000"/>
                </a:schemeClr>
              </a:solidFill>
            </a:endParaRPr>
          </a:p>
        </p:txBody>
      </p:sp>
      <p:sp>
        <p:nvSpPr>
          <p:cNvPr id="3" name="文字方塊 2"/>
          <p:cNvSpPr txBox="1"/>
          <p:nvPr/>
        </p:nvSpPr>
        <p:spPr>
          <a:xfrm>
            <a:off x="1079499" y="2722265"/>
            <a:ext cx="10007602" cy="830997"/>
          </a:xfrm>
          <a:prstGeom prst="rect">
            <a:avLst/>
          </a:prstGeom>
          <a:solidFill>
            <a:srgbClr val="FDEFED"/>
          </a:solidFill>
          <a:ln w="19050">
            <a:solidFill>
              <a:srgbClr val="F2644C"/>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就是照片收集，然後透過資料庫去拉出來做成一個小型的展覽，等於是我們在透過這個照片的連結，把它說成一段故事。」</a:t>
            </a:r>
            <a:r>
              <a:rPr lang="en-US" altLang="zh-TW" sz="2400" dirty="0">
                <a:latin typeface="標楷體" panose="03000509000000000000" pitchFamily="65" charset="-120"/>
                <a:ea typeface="標楷體" panose="03000509000000000000" pitchFamily="65" charset="-120"/>
              </a:rPr>
              <a:t>(S4)</a:t>
            </a:r>
          </a:p>
        </p:txBody>
      </p:sp>
      <p:sp>
        <p:nvSpPr>
          <p:cNvPr id="6" name="文字方塊 5"/>
          <p:cNvSpPr txBox="1"/>
          <p:nvPr/>
        </p:nvSpPr>
        <p:spPr>
          <a:xfrm>
            <a:off x="1079497" y="3721100"/>
            <a:ext cx="10329145" cy="461665"/>
          </a:xfrm>
          <a:prstGeom prst="rect">
            <a:avLst/>
          </a:prstGeom>
          <a:noFill/>
        </p:spPr>
        <p:txBody>
          <a:bodyPr wrap="square" rtlCol="0">
            <a:spAutoFit/>
          </a:bodyPr>
          <a:lstStyle/>
          <a:p>
            <a:r>
              <a:rPr lang="en-US" altLang="zh-TW" sz="2400" b="1" dirty="0">
                <a:solidFill>
                  <a:schemeClr val="bg1">
                    <a:lumMod val="50000"/>
                  </a:schemeClr>
                </a:solidFill>
              </a:rPr>
              <a:t>(2</a:t>
            </a:r>
            <a:r>
              <a:rPr lang="en-US" altLang="zh-TW" sz="2400" b="1" dirty="0" smtClean="0">
                <a:solidFill>
                  <a:schemeClr val="bg1">
                    <a:lumMod val="50000"/>
                  </a:schemeClr>
                </a:solidFill>
              </a:rPr>
              <a:t>)  </a:t>
            </a:r>
            <a:r>
              <a:rPr lang="zh-TW" altLang="en-US" sz="2400" b="1" dirty="0" smtClean="0">
                <a:solidFill>
                  <a:schemeClr val="bg1">
                    <a:lumMod val="50000"/>
                  </a:schemeClr>
                </a:solidFill>
              </a:rPr>
              <a:t>以</a:t>
            </a:r>
            <a:r>
              <a:rPr lang="zh-TW" altLang="en-US" sz="2400" b="1" dirty="0">
                <a:solidFill>
                  <a:schemeClr val="bg1">
                    <a:lumMod val="50000"/>
                  </a:schemeClr>
                </a:solidFill>
              </a:rPr>
              <a:t>主題、地點／區域呈現資料內容</a:t>
            </a:r>
            <a:endParaRPr lang="en-US" altLang="zh-TW" sz="2400" b="1" dirty="0" smtClean="0">
              <a:solidFill>
                <a:schemeClr val="bg1">
                  <a:lumMod val="50000"/>
                </a:schemeClr>
              </a:solidFill>
            </a:endParaRPr>
          </a:p>
        </p:txBody>
      </p:sp>
      <p:sp>
        <p:nvSpPr>
          <p:cNvPr id="7" name="文字方塊 6"/>
          <p:cNvSpPr txBox="1"/>
          <p:nvPr/>
        </p:nvSpPr>
        <p:spPr>
          <a:xfrm>
            <a:off x="1079497" y="4269244"/>
            <a:ext cx="10007602" cy="2308324"/>
          </a:xfrm>
          <a:prstGeom prst="rect">
            <a:avLst/>
          </a:prstGeom>
          <a:solidFill>
            <a:srgbClr val="FDEFED"/>
          </a:solidFill>
          <a:ln w="19050">
            <a:solidFill>
              <a:srgbClr val="F2644C"/>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「在做這個臺灣記憶的時候，其實我第一個會想到的</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是</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主題，</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訂一個主題。那臺灣記憶我今天要談的是服裝類的主題，或者是食、衣、住、行哪一個方面？」</a:t>
            </a:r>
            <a:r>
              <a:rPr lang="en-US" altLang="zh-TW" sz="2400" dirty="0">
                <a:latin typeface="標楷體" panose="03000509000000000000" pitchFamily="65" charset="-120"/>
                <a:ea typeface="標楷體" panose="03000509000000000000" pitchFamily="65" charset="-120"/>
              </a:rPr>
              <a:t>(S4)</a:t>
            </a:r>
          </a:p>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主題再分的話可大可小，那是如果說以地域性來分，會不會比較方便尋找？比如說我今天可能說要做哪個範例的專題，以區域性去探討，這樣會不會比較方便？」</a:t>
            </a:r>
            <a:r>
              <a:rPr lang="en-US" altLang="zh-TW" sz="2400" dirty="0">
                <a:latin typeface="標楷體" panose="03000509000000000000" pitchFamily="65" charset="-120"/>
                <a:ea typeface="標楷體" panose="03000509000000000000" pitchFamily="65" charset="-120"/>
              </a:rPr>
              <a:t>(S5)</a:t>
            </a: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16</a:t>
            </a:fld>
            <a:endParaRPr lang="zh-TW" altLang="en-US" dirty="0"/>
          </a:p>
        </p:txBody>
      </p:sp>
    </p:spTree>
    <p:extLst>
      <p:ext uri="{BB962C8B-B14F-4D97-AF65-F5344CB8AC3E}">
        <p14:creationId xmlns:p14="http://schemas.microsoft.com/office/powerpoint/2010/main" val="40832886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4"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3</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組織</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架構」之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(2/3)</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2197100"/>
            <a:ext cx="10329145" cy="461665"/>
          </a:xfrm>
          <a:prstGeom prst="rect">
            <a:avLst/>
          </a:prstGeom>
          <a:noFill/>
        </p:spPr>
        <p:txBody>
          <a:bodyPr wrap="square" rtlCol="0">
            <a:spAutoFit/>
          </a:bodyPr>
          <a:lstStyle/>
          <a:p>
            <a:r>
              <a:rPr lang="en-US" altLang="zh-TW" sz="2400" b="1" dirty="0" smtClean="0">
                <a:solidFill>
                  <a:schemeClr val="bg1">
                    <a:lumMod val="50000"/>
                  </a:schemeClr>
                </a:solidFill>
              </a:rPr>
              <a:t>(</a:t>
            </a:r>
            <a:r>
              <a:rPr lang="en-US" altLang="zh-TW" sz="2400" b="1" dirty="0">
                <a:solidFill>
                  <a:schemeClr val="bg1">
                    <a:lumMod val="50000"/>
                  </a:schemeClr>
                </a:solidFill>
              </a:rPr>
              <a:t>3</a:t>
            </a:r>
            <a:r>
              <a:rPr lang="en-US" altLang="zh-TW" sz="2400" b="1" dirty="0" smtClean="0">
                <a:solidFill>
                  <a:schemeClr val="bg1">
                    <a:lumMod val="50000"/>
                  </a:schemeClr>
                </a:solidFill>
              </a:rPr>
              <a:t>)  </a:t>
            </a:r>
            <a:r>
              <a:rPr lang="zh-TW" altLang="en-US" sz="2400" b="1" dirty="0" smtClean="0">
                <a:solidFill>
                  <a:schemeClr val="bg1">
                    <a:lumMod val="50000"/>
                  </a:schemeClr>
                </a:solidFill>
              </a:rPr>
              <a:t>用具</a:t>
            </a:r>
            <a:r>
              <a:rPr lang="zh-TW" altLang="en-US" sz="2400" b="1" dirty="0">
                <a:solidFill>
                  <a:schemeClr val="bg1">
                    <a:lumMod val="50000"/>
                  </a:schemeClr>
                </a:solidFill>
              </a:rPr>
              <a:t>台灣史研究背景專家來組織內容</a:t>
            </a:r>
            <a:endParaRPr lang="en-US" altLang="zh-TW" sz="2400" b="1" dirty="0" smtClean="0">
              <a:solidFill>
                <a:schemeClr val="bg1">
                  <a:lumMod val="50000"/>
                </a:schemeClr>
              </a:solidFill>
            </a:endParaRPr>
          </a:p>
        </p:txBody>
      </p:sp>
      <p:sp>
        <p:nvSpPr>
          <p:cNvPr id="3" name="文字方塊 2"/>
          <p:cNvSpPr txBox="1"/>
          <p:nvPr/>
        </p:nvSpPr>
        <p:spPr>
          <a:xfrm>
            <a:off x="1079497" y="2874665"/>
            <a:ext cx="10007602" cy="3046988"/>
          </a:xfrm>
          <a:prstGeom prst="rect">
            <a:avLst/>
          </a:prstGeom>
          <a:solidFill>
            <a:srgbClr val="FDEFED"/>
          </a:solidFill>
          <a:ln w="19050">
            <a:solidFill>
              <a:srgbClr val="F2644C"/>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我覺得，當時在建置這系統的一個過程當中，最大的問題是建置的人，他應該不是台灣研究的背景，他可能是圖書資訊。我們就以目前這一則來看，這一邊是台灣大事紀要，那他這個事件紀要呢非常的突兀，怎麼會叫做</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太宰府，南蠻侵入為亂</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宋太宗的時候，那你要想說這個是中國大事紀、不是台灣，然後它的那個出處呢，更令人訝異了，是桃園縣志的大事紀，那我可以猜想啦，是由台灣的大事去比對中國的大事，但是頁面再向下，這件的事件紀要，其實它是突兀的，或是，讓我們覺得為什麼它上面的開頭就是這個樣子。」</a:t>
            </a:r>
            <a:r>
              <a:rPr lang="en-US" altLang="zh-TW" sz="2400" dirty="0">
                <a:latin typeface="標楷體" panose="03000509000000000000" pitchFamily="65" charset="-120"/>
                <a:ea typeface="標楷體" panose="03000509000000000000" pitchFamily="65" charset="-120"/>
              </a:rPr>
              <a:t>(N7)</a:t>
            </a: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17</a:t>
            </a:fld>
            <a:endParaRPr lang="zh-TW" altLang="en-US" dirty="0"/>
          </a:p>
        </p:txBody>
      </p:sp>
    </p:spTree>
    <p:extLst>
      <p:ext uri="{BB962C8B-B14F-4D97-AF65-F5344CB8AC3E}">
        <p14:creationId xmlns:p14="http://schemas.microsoft.com/office/powerpoint/2010/main" val="36621381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4"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3</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組織架構」之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(3/3)</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2082799"/>
            <a:ext cx="10329145" cy="461665"/>
          </a:xfrm>
          <a:prstGeom prst="rect">
            <a:avLst/>
          </a:prstGeom>
          <a:noFill/>
        </p:spPr>
        <p:txBody>
          <a:bodyPr wrap="square" rtlCol="0">
            <a:spAutoFit/>
          </a:bodyPr>
          <a:lstStyle/>
          <a:p>
            <a:r>
              <a:rPr lang="en-US" altLang="zh-TW" sz="2400" b="1" dirty="0" smtClean="0">
                <a:solidFill>
                  <a:schemeClr val="bg1">
                    <a:lumMod val="50000"/>
                  </a:schemeClr>
                </a:solidFill>
              </a:rPr>
              <a:t>(</a:t>
            </a:r>
            <a:r>
              <a:rPr lang="en-US" altLang="zh-TW" sz="2400" b="1" dirty="0">
                <a:solidFill>
                  <a:schemeClr val="bg1">
                    <a:lumMod val="50000"/>
                  </a:schemeClr>
                </a:solidFill>
              </a:rPr>
              <a:t>4</a:t>
            </a:r>
            <a:r>
              <a:rPr lang="en-US" altLang="zh-TW" sz="2400" b="1" dirty="0" smtClean="0">
                <a:solidFill>
                  <a:schemeClr val="bg1">
                    <a:lumMod val="50000"/>
                  </a:schemeClr>
                </a:solidFill>
              </a:rPr>
              <a:t>)  </a:t>
            </a:r>
            <a:r>
              <a:rPr lang="zh-TW" altLang="en-US" sz="2400" b="1" dirty="0" smtClean="0">
                <a:solidFill>
                  <a:schemeClr val="bg1">
                    <a:lumMod val="50000"/>
                  </a:schemeClr>
                </a:solidFill>
              </a:rPr>
              <a:t>檢索</a:t>
            </a:r>
            <a:r>
              <a:rPr lang="zh-TW" altLang="en-US" sz="2400" b="1" dirty="0">
                <a:solidFill>
                  <a:schemeClr val="bg1">
                    <a:lumMod val="50000"/>
                  </a:schemeClr>
                </a:solidFill>
              </a:rPr>
              <a:t>地點時，希望可以有上下位詞</a:t>
            </a:r>
            <a:endParaRPr lang="en-US" altLang="zh-TW" sz="2400" b="1" dirty="0" smtClean="0">
              <a:solidFill>
                <a:schemeClr val="bg1">
                  <a:lumMod val="50000"/>
                </a:schemeClr>
              </a:solidFill>
            </a:endParaRPr>
          </a:p>
        </p:txBody>
      </p:sp>
      <p:sp>
        <p:nvSpPr>
          <p:cNvPr id="3" name="文字方塊 2"/>
          <p:cNvSpPr txBox="1"/>
          <p:nvPr/>
        </p:nvSpPr>
        <p:spPr>
          <a:xfrm>
            <a:off x="1079499" y="2662516"/>
            <a:ext cx="10007602" cy="1938992"/>
          </a:xfrm>
          <a:prstGeom prst="rect">
            <a:avLst/>
          </a:prstGeom>
          <a:solidFill>
            <a:srgbClr val="FDEFED"/>
          </a:solidFill>
          <a:ln w="19050">
            <a:solidFill>
              <a:srgbClr val="F2644C"/>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「那像在搜尋的過程，就是可能在搜尋的範圍，在設定上是不是可以放寬一點？因為有時候在搜尋會覺得那個範圍太小，有時候要找就直接</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就是不太容易找，比如說我要找</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高雄港</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，其實我是要</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碼頭</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，那可能我在輸入的時候我會直接打高雄港，可是高雄港的話會找不到，要打碼頭才會出現。」</a:t>
            </a:r>
            <a:r>
              <a:rPr lang="en-US" altLang="zh-TW" sz="2400" dirty="0">
                <a:latin typeface="標楷體" panose="03000509000000000000" pitchFamily="65" charset="-120"/>
                <a:ea typeface="標楷體" panose="03000509000000000000" pitchFamily="65" charset="-120"/>
              </a:rPr>
              <a:t>(S5)</a:t>
            </a:r>
          </a:p>
        </p:txBody>
      </p:sp>
      <p:sp>
        <p:nvSpPr>
          <p:cNvPr id="6" name="文字方塊 5"/>
          <p:cNvSpPr txBox="1"/>
          <p:nvPr/>
        </p:nvSpPr>
        <p:spPr>
          <a:xfrm>
            <a:off x="1079496" y="4724400"/>
            <a:ext cx="10329145" cy="461665"/>
          </a:xfrm>
          <a:prstGeom prst="rect">
            <a:avLst/>
          </a:prstGeom>
          <a:noFill/>
        </p:spPr>
        <p:txBody>
          <a:bodyPr wrap="square" rtlCol="0">
            <a:spAutoFit/>
          </a:bodyPr>
          <a:lstStyle/>
          <a:p>
            <a:r>
              <a:rPr lang="en-US" altLang="zh-TW" sz="2400" b="1" dirty="0" smtClean="0">
                <a:solidFill>
                  <a:schemeClr val="bg1">
                    <a:lumMod val="50000"/>
                  </a:schemeClr>
                </a:solidFill>
              </a:rPr>
              <a:t>(</a:t>
            </a:r>
            <a:r>
              <a:rPr lang="en-US" altLang="zh-TW" sz="2400" b="1" dirty="0">
                <a:solidFill>
                  <a:schemeClr val="bg1">
                    <a:lumMod val="50000"/>
                  </a:schemeClr>
                </a:solidFill>
              </a:rPr>
              <a:t>5</a:t>
            </a:r>
            <a:r>
              <a:rPr lang="en-US" altLang="zh-TW" sz="2400" b="1" dirty="0" smtClean="0">
                <a:solidFill>
                  <a:schemeClr val="bg1">
                    <a:lumMod val="50000"/>
                  </a:schemeClr>
                </a:solidFill>
              </a:rPr>
              <a:t>)  </a:t>
            </a:r>
            <a:r>
              <a:rPr lang="zh-TW" altLang="en-US" sz="2400" b="1" dirty="0" smtClean="0">
                <a:solidFill>
                  <a:schemeClr val="bg1">
                    <a:lumMod val="50000"/>
                  </a:schemeClr>
                </a:solidFill>
              </a:rPr>
              <a:t>同一</a:t>
            </a:r>
            <a:r>
              <a:rPr lang="zh-TW" altLang="en-US" sz="2400" b="1" dirty="0">
                <a:solidFill>
                  <a:schemeClr val="bg1">
                    <a:lumMod val="50000"/>
                  </a:schemeClr>
                </a:solidFill>
              </a:rPr>
              <a:t>張圖像可以重覆分類，放在不同的主題之下</a:t>
            </a:r>
            <a:endParaRPr lang="en-US" altLang="zh-TW" sz="2400" b="1" dirty="0" smtClean="0">
              <a:solidFill>
                <a:schemeClr val="bg1">
                  <a:lumMod val="50000"/>
                </a:schemeClr>
              </a:solidFill>
            </a:endParaRPr>
          </a:p>
        </p:txBody>
      </p:sp>
      <p:sp>
        <p:nvSpPr>
          <p:cNvPr id="7" name="文字方塊 6"/>
          <p:cNvSpPr txBox="1"/>
          <p:nvPr/>
        </p:nvSpPr>
        <p:spPr>
          <a:xfrm>
            <a:off x="1079499" y="5297944"/>
            <a:ext cx="10007602" cy="1200329"/>
          </a:xfrm>
          <a:prstGeom prst="rect">
            <a:avLst/>
          </a:prstGeom>
          <a:solidFill>
            <a:srgbClr val="FDEFED"/>
          </a:solidFill>
          <a:ln w="19050">
            <a:solidFill>
              <a:srgbClr val="F2644C"/>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「我是說有的尋找的那個經驗，是不是可以說國家圖書館第一個，你這個分類是不是可以重疊？這樣的圖片可以放在這個項目，也可以放在這個項目。」</a:t>
            </a:r>
            <a:r>
              <a:rPr lang="en-US" altLang="zh-TW" sz="2400" dirty="0">
                <a:latin typeface="標楷體" panose="03000509000000000000" pitchFamily="65" charset="-120"/>
                <a:ea typeface="標楷體" panose="03000509000000000000" pitchFamily="65" charset="-120"/>
              </a:rPr>
              <a:t>(S6)</a:t>
            </a: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18</a:t>
            </a:fld>
            <a:endParaRPr lang="zh-TW" altLang="en-US" dirty="0"/>
          </a:p>
        </p:txBody>
      </p:sp>
    </p:spTree>
    <p:extLst>
      <p:ext uri="{BB962C8B-B14F-4D97-AF65-F5344CB8AC3E}">
        <p14:creationId xmlns:p14="http://schemas.microsoft.com/office/powerpoint/2010/main" val="25303695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074" name="MH_Others_1"/>
          <p:cNvCxnSpPr>
            <a:cxnSpLocks noChangeShapeType="1"/>
          </p:cNvCxnSpPr>
          <p:nvPr>
            <p:custDataLst>
              <p:tags r:id="rId2"/>
            </p:custDataLst>
          </p:nvPr>
        </p:nvCxnSpPr>
        <p:spPr bwMode="auto">
          <a:xfrm>
            <a:off x="7431397" y="1505779"/>
            <a:ext cx="0" cy="3846443"/>
          </a:xfrm>
          <a:prstGeom prst="line">
            <a:avLst/>
          </a:prstGeom>
          <a:noFill/>
          <a:ln w="25400" algn="ctr">
            <a:solidFill>
              <a:schemeClr val="accent1">
                <a:lumMod val="40000"/>
                <a:lumOff val="60000"/>
              </a:schemeClr>
            </a:solidFill>
            <a:miter lim="800000"/>
          </a:ln>
          <a:extLst>
            <a:ext uri="{909E8E84-426E-40DD-AFC4-6F175D3DCCD1}">
              <a14:hiddenFill xmlns:a14="http://schemas.microsoft.com/office/drawing/2010/main">
                <a:noFill/>
              </a14:hiddenFill>
            </a:ext>
          </a:extLst>
        </p:spPr>
      </p:cxnSp>
      <p:sp>
        <p:nvSpPr>
          <p:cNvPr id="17" name="MH_Entry_1">
            <a:hlinkClick r:id="" action="ppaction://noaction"/>
          </p:cNvPr>
          <p:cNvSpPr txBox="1"/>
          <p:nvPr>
            <p:custDataLst>
              <p:tags r:id="rId3"/>
            </p:custDataLst>
          </p:nvPr>
        </p:nvSpPr>
        <p:spPr>
          <a:xfrm>
            <a:off x="7783629" y="1919484"/>
            <a:ext cx="5094480" cy="540000"/>
          </a:xfrm>
          <a:prstGeom prst="rect">
            <a:avLst/>
          </a:prstGeom>
          <a:noFill/>
        </p:spPr>
        <p:txBody>
          <a:bodyPr wrap="square" lIns="180000" anchor="ctr" anchorCtr="0">
            <a:normAutofit/>
          </a:bodyPr>
          <a:lstStyle/>
          <a:p>
            <a:pPr>
              <a:defRPr/>
            </a:pPr>
            <a:r>
              <a:rPr lang="zh-TW" altLang="en-US" sz="2600" kern="0" spc="100" dirty="0" smtClean="0">
                <a:cs typeface="+mn-ea"/>
                <a:sym typeface="+mn-lt"/>
              </a:rPr>
              <a:t>前言</a:t>
            </a:r>
            <a:endParaRPr lang="zh-CN" altLang="en-US" sz="2600" kern="0" spc="100" dirty="0">
              <a:cs typeface="+mn-ea"/>
              <a:sym typeface="+mn-lt"/>
            </a:endParaRPr>
          </a:p>
        </p:txBody>
      </p:sp>
      <p:sp>
        <p:nvSpPr>
          <p:cNvPr id="22" name="MH_Number_1">
            <a:hlinkClick r:id="" action="ppaction://noaction"/>
          </p:cNvPr>
          <p:cNvSpPr/>
          <p:nvPr>
            <p:custDataLst>
              <p:tags r:id="rId4"/>
            </p:custDataLst>
          </p:nvPr>
        </p:nvSpPr>
        <p:spPr>
          <a:xfrm>
            <a:off x="7177391" y="1900748"/>
            <a:ext cx="511388" cy="592512"/>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solidFill>
            <a:schemeClr val="accent1"/>
          </a:solidFill>
          <a:ln w="12700" cap="flat" cmpd="sng" algn="ctr">
            <a:noFill/>
            <a:prstDash val="solid"/>
            <a:miter lim="800000"/>
          </a:ln>
          <a:effectLst/>
        </p:spPr>
        <p:txBody>
          <a:bodyPr anchor="ctr">
            <a:noAutofit/>
          </a:bodyPr>
          <a:lstStyle/>
          <a:p>
            <a:pPr algn="ctr">
              <a:defRPr/>
            </a:pPr>
            <a:r>
              <a:rPr lang="en-US" altLang="zh-CN" sz="3200" kern="0" dirty="0">
                <a:solidFill>
                  <a:srgbClr val="FFFFFF"/>
                </a:solidFill>
                <a:cs typeface="+mn-ea"/>
                <a:sym typeface="+mn-lt"/>
              </a:rPr>
              <a:t>1</a:t>
            </a:r>
            <a:endParaRPr lang="zh-CN" altLang="en-US" sz="3200" kern="0" dirty="0">
              <a:solidFill>
                <a:srgbClr val="FFFFFF"/>
              </a:solidFill>
              <a:cs typeface="+mn-ea"/>
              <a:sym typeface="+mn-lt"/>
            </a:endParaRPr>
          </a:p>
        </p:txBody>
      </p:sp>
      <p:sp>
        <p:nvSpPr>
          <p:cNvPr id="27" name="MH_Entry_2">
            <a:hlinkClick r:id="" action="ppaction://noaction"/>
          </p:cNvPr>
          <p:cNvSpPr txBox="1"/>
          <p:nvPr>
            <p:custDataLst>
              <p:tags r:id="rId5"/>
            </p:custDataLst>
          </p:nvPr>
        </p:nvSpPr>
        <p:spPr>
          <a:xfrm>
            <a:off x="7783629" y="2745828"/>
            <a:ext cx="5094480" cy="540000"/>
          </a:xfrm>
          <a:prstGeom prst="rect">
            <a:avLst/>
          </a:prstGeom>
          <a:noFill/>
        </p:spPr>
        <p:txBody>
          <a:bodyPr wrap="square" lIns="180000" anchor="ctr" anchorCtr="0">
            <a:normAutofit/>
          </a:bodyPr>
          <a:lstStyle/>
          <a:p>
            <a:pPr>
              <a:defRPr/>
            </a:pPr>
            <a:r>
              <a:rPr lang="zh-TW" altLang="en-US" sz="2600" kern="0" spc="100" dirty="0" smtClean="0">
                <a:cs typeface="+mn-ea"/>
                <a:sym typeface="+mn-lt"/>
              </a:rPr>
              <a:t>研究設計與執行</a:t>
            </a:r>
            <a:endParaRPr lang="zh-CN" altLang="en-US" sz="2600" kern="0" spc="100" dirty="0">
              <a:cs typeface="+mn-ea"/>
              <a:sym typeface="+mn-lt"/>
            </a:endParaRPr>
          </a:p>
        </p:txBody>
      </p:sp>
      <p:sp>
        <p:nvSpPr>
          <p:cNvPr id="28" name="MH_Number_2">
            <a:hlinkClick r:id="" action="ppaction://noaction"/>
          </p:cNvPr>
          <p:cNvSpPr/>
          <p:nvPr>
            <p:custDataLst>
              <p:tags r:id="rId6"/>
            </p:custDataLst>
          </p:nvPr>
        </p:nvSpPr>
        <p:spPr>
          <a:xfrm>
            <a:off x="7177391" y="2727092"/>
            <a:ext cx="511388" cy="592512"/>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solidFill>
            <a:schemeClr val="accent2"/>
          </a:solidFill>
          <a:ln w="12700" cap="flat" cmpd="sng" algn="ctr">
            <a:noFill/>
            <a:prstDash val="solid"/>
            <a:miter lim="800000"/>
          </a:ln>
          <a:effectLst/>
        </p:spPr>
        <p:txBody>
          <a:bodyPr anchor="ctr">
            <a:noAutofit/>
          </a:bodyPr>
          <a:lstStyle/>
          <a:p>
            <a:pPr algn="ctr">
              <a:defRPr/>
            </a:pPr>
            <a:r>
              <a:rPr lang="en-US" altLang="zh-CN" sz="3200" kern="0" dirty="0">
                <a:solidFill>
                  <a:srgbClr val="FFFFFF"/>
                </a:solidFill>
                <a:cs typeface="+mn-ea"/>
                <a:sym typeface="+mn-lt"/>
              </a:rPr>
              <a:t>2</a:t>
            </a:r>
            <a:endParaRPr lang="zh-CN" altLang="en-US" sz="3200" kern="0" dirty="0">
              <a:solidFill>
                <a:srgbClr val="FFFFFF"/>
              </a:solidFill>
              <a:cs typeface="+mn-ea"/>
              <a:sym typeface="+mn-lt"/>
            </a:endParaRPr>
          </a:p>
        </p:txBody>
      </p:sp>
      <p:sp>
        <p:nvSpPr>
          <p:cNvPr id="30" name="MH_Entry_3">
            <a:hlinkClick r:id="" action="ppaction://noaction"/>
          </p:cNvPr>
          <p:cNvSpPr txBox="1"/>
          <p:nvPr>
            <p:custDataLst>
              <p:tags r:id="rId7"/>
            </p:custDataLst>
          </p:nvPr>
        </p:nvSpPr>
        <p:spPr>
          <a:xfrm>
            <a:off x="7783629" y="3572172"/>
            <a:ext cx="5094480" cy="540000"/>
          </a:xfrm>
          <a:prstGeom prst="rect">
            <a:avLst/>
          </a:prstGeom>
          <a:noFill/>
        </p:spPr>
        <p:txBody>
          <a:bodyPr wrap="square" lIns="180000" anchor="ctr" anchorCtr="0">
            <a:normAutofit/>
          </a:bodyPr>
          <a:lstStyle/>
          <a:p>
            <a:pPr>
              <a:defRPr/>
            </a:pPr>
            <a:r>
              <a:rPr lang="zh-TW" altLang="en-US" sz="2600" kern="0" spc="100" dirty="0" smtClean="0">
                <a:cs typeface="+mn-ea"/>
                <a:sym typeface="+mn-lt"/>
              </a:rPr>
              <a:t>研究發現</a:t>
            </a:r>
            <a:endParaRPr lang="zh-CN" altLang="en-US" sz="2600" kern="0" spc="100" dirty="0">
              <a:cs typeface="+mn-ea"/>
              <a:sym typeface="+mn-lt"/>
            </a:endParaRPr>
          </a:p>
        </p:txBody>
      </p:sp>
      <p:sp>
        <p:nvSpPr>
          <p:cNvPr id="31" name="MH_Number_3">
            <a:hlinkClick r:id="" action="ppaction://noaction"/>
          </p:cNvPr>
          <p:cNvSpPr/>
          <p:nvPr>
            <p:custDataLst>
              <p:tags r:id="rId8"/>
            </p:custDataLst>
          </p:nvPr>
        </p:nvSpPr>
        <p:spPr>
          <a:xfrm>
            <a:off x="7177391" y="3553436"/>
            <a:ext cx="511388" cy="592512"/>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solidFill>
            <a:schemeClr val="accent1"/>
          </a:solidFill>
          <a:ln w="12700" cap="flat" cmpd="sng" algn="ctr">
            <a:noFill/>
            <a:prstDash val="solid"/>
            <a:miter lim="800000"/>
          </a:ln>
          <a:effectLst/>
        </p:spPr>
        <p:txBody>
          <a:bodyPr anchor="ctr">
            <a:noAutofit/>
          </a:bodyPr>
          <a:lstStyle/>
          <a:p>
            <a:pPr algn="ctr">
              <a:defRPr/>
            </a:pPr>
            <a:r>
              <a:rPr lang="en-US" altLang="zh-CN" sz="3200" kern="0" dirty="0">
                <a:solidFill>
                  <a:srgbClr val="FFFFFF"/>
                </a:solidFill>
                <a:cs typeface="+mn-ea"/>
                <a:sym typeface="+mn-lt"/>
              </a:rPr>
              <a:t>3</a:t>
            </a:r>
            <a:endParaRPr lang="zh-CN" altLang="en-US" sz="3200" kern="0" dirty="0">
              <a:solidFill>
                <a:srgbClr val="FFFFFF"/>
              </a:solidFill>
              <a:cs typeface="+mn-ea"/>
              <a:sym typeface="+mn-lt"/>
            </a:endParaRPr>
          </a:p>
        </p:txBody>
      </p:sp>
      <p:sp>
        <p:nvSpPr>
          <p:cNvPr id="33" name="MH_Entry_4">
            <a:hlinkClick r:id="" action="ppaction://noaction"/>
          </p:cNvPr>
          <p:cNvSpPr txBox="1"/>
          <p:nvPr>
            <p:custDataLst>
              <p:tags r:id="rId9"/>
            </p:custDataLst>
          </p:nvPr>
        </p:nvSpPr>
        <p:spPr>
          <a:xfrm>
            <a:off x="7783629" y="4398516"/>
            <a:ext cx="5094480" cy="540000"/>
          </a:xfrm>
          <a:prstGeom prst="rect">
            <a:avLst/>
          </a:prstGeom>
          <a:noFill/>
        </p:spPr>
        <p:txBody>
          <a:bodyPr wrap="square" lIns="180000" anchor="ctr" anchorCtr="0">
            <a:normAutofit/>
          </a:bodyPr>
          <a:lstStyle/>
          <a:p>
            <a:pPr>
              <a:defRPr/>
            </a:pPr>
            <a:r>
              <a:rPr lang="zh-TW" altLang="en-US" sz="2600" kern="0" spc="100" dirty="0" smtClean="0">
                <a:cs typeface="+mn-ea"/>
                <a:sym typeface="+mn-lt"/>
              </a:rPr>
              <a:t>結論與建議</a:t>
            </a:r>
            <a:endParaRPr lang="zh-CN" altLang="en-US" sz="2600" kern="0" spc="100" dirty="0">
              <a:cs typeface="+mn-ea"/>
              <a:sym typeface="+mn-lt"/>
            </a:endParaRPr>
          </a:p>
        </p:txBody>
      </p:sp>
      <p:sp>
        <p:nvSpPr>
          <p:cNvPr id="34" name="MH_Number_4">
            <a:hlinkClick r:id="" action="ppaction://noaction"/>
          </p:cNvPr>
          <p:cNvSpPr/>
          <p:nvPr>
            <p:custDataLst>
              <p:tags r:id="rId10"/>
            </p:custDataLst>
          </p:nvPr>
        </p:nvSpPr>
        <p:spPr>
          <a:xfrm>
            <a:off x="7177391" y="4379780"/>
            <a:ext cx="511388" cy="592512"/>
          </a:xfrm>
          <a:custGeom>
            <a:avLst/>
            <a:gdLst>
              <a:gd name="connsiteX0" fmla="*/ 282768 w 561608"/>
              <a:gd name="connsiteY0" fmla="*/ 0 h 649318"/>
              <a:gd name="connsiteX1" fmla="*/ 561608 w 561608"/>
              <a:gd name="connsiteY1" fmla="*/ 159711 h 649318"/>
              <a:gd name="connsiteX2" fmla="*/ 561608 w 561608"/>
              <a:gd name="connsiteY2" fmla="*/ 485680 h 649318"/>
              <a:gd name="connsiteX3" fmla="*/ 282768 w 561608"/>
              <a:gd name="connsiteY3" fmla="*/ 649318 h 649318"/>
              <a:gd name="connsiteX4" fmla="*/ 0 w 561608"/>
              <a:gd name="connsiteY4" fmla="*/ 485680 h 649318"/>
              <a:gd name="connsiteX5" fmla="*/ 0 w 561608"/>
              <a:gd name="connsiteY5" fmla="*/ 159711 h 6493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608" h="649318">
                <a:moveTo>
                  <a:pt x="282768" y="0"/>
                </a:moveTo>
                <a:lnTo>
                  <a:pt x="561608" y="159711"/>
                </a:lnTo>
                <a:lnTo>
                  <a:pt x="561608" y="485680"/>
                </a:lnTo>
                <a:lnTo>
                  <a:pt x="282768" y="649318"/>
                </a:lnTo>
                <a:lnTo>
                  <a:pt x="0" y="485680"/>
                </a:lnTo>
                <a:lnTo>
                  <a:pt x="0" y="159711"/>
                </a:lnTo>
                <a:close/>
              </a:path>
            </a:pathLst>
          </a:custGeom>
          <a:solidFill>
            <a:schemeClr val="accent2"/>
          </a:solidFill>
          <a:ln w="12700" cap="flat" cmpd="sng" algn="ctr">
            <a:noFill/>
            <a:prstDash val="solid"/>
            <a:miter lim="800000"/>
          </a:ln>
          <a:effectLst/>
        </p:spPr>
        <p:txBody>
          <a:bodyPr anchor="ctr">
            <a:noAutofit/>
          </a:bodyPr>
          <a:lstStyle/>
          <a:p>
            <a:pPr algn="ctr">
              <a:defRPr/>
            </a:pPr>
            <a:r>
              <a:rPr lang="en-US" altLang="zh-CN" sz="3200" kern="0" dirty="0">
                <a:solidFill>
                  <a:srgbClr val="FFFFFF"/>
                </a:solidFill>
                <a:cs typeface="+mn-ea"/>
                <a:sym typeface="+mn-lt"/>
              </a:rPr>
              <a:t>4</a:t>
            </a:r>
            <a:endParaRPr lang="zh-CN" altLang="en-US" sz="3200" kern="0" dirty="0">
              <a:solidFill>
                <a:srgbClr val="FFFFFF"/>
              </a:solidFill>
              <a:cs typeface="+mn-ea"/>
              <a:sym typeface="+mn-lt"/>
            </a:endParaRPr>
          </a:p>
        </p:txBody>
      </p:sp>
      <p:sp>
        <p:nvSpPr>
          <p:cNvPr id="21" name="MH_Others_2"/>
          <p:cNvSpPr txBox="1"/>
          <p:nvPr>
            <p:custDataLst>
              <p:tags r:id="rId11"/>
            </p:custDataLst>
          </p:nvPr>
        </p:nvSpPr>
        <p:spPr>
          <a:xfrm>
            <a:off x="4293967" y="2745828"/>
            <a:ext cx="1766661" cy="785812"/>
          </a:xfrm>
          <a:prstGeom prst="rect">
            <a:avLst/>
          </a:prstGeom>
          <a:noFill/>
        </p:spPr>
        <p:txBody>
          <a:bodyPr wrap="square" anchor="ctr" anchorCtr="0">
            <a:normAutofit fontScale="92500" lnSpcReduction="10000"/>
          </a:bodyPr>
          <a:lstStyle/>
          <a:p>
            <a:pPr algn="ctr">
              <a:defRPr/>
            </a:pPr>
            <a:r>
              <a:rPr lang="zh-TW" altLang="en-US" sz="5400" b="1" kern="0" dirty="0">
                <a:solidFill>
                  <a:schemeClr val="accent2"/>
                </a:solidFill>
                <a:cs typeface="+mn-ea"/>
                <a:sym typeface="+mn-lt"/>
              </a:rPr>
              <a:t>大綱</a:t>
            </a:r>
            <a:endParaRPr lang="zh-CN" altLang="en-US" sz="5400" b="1" kern="0" dirty="0" smtClean="0">
              <a:solidFill>
                <a:schemeClr val="accent2"/>
              </a:solidFill>
              <a:cs typeface="+mn-ea"/>
              <a:sym typeface="+mn-lt"/>
            </a:endParaRP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1</a:t>
            </a:fld>
            <a:endParaRPr lang="zh-TW" altLang="en-US" dirty="0"/>
          </a:p>
        </p:txBody>
      </p:sp>
    </p:spTree>
    <p:custDataLst>
      <p:tags r:id="rId1"/>
    </p:custDataLst>
    <p:extLst>
      <p:ext uri="{BB962C8B-B14F-4D97-AF65-F5344CB8AC3E}">
        <p14:creationId xmlns:p14="http://schemas.microsoft.com/office/powerpoint/2010/main" val="8223175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4.</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建議加入</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「權威控制及參照說明」</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功能</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(1/3)</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063100"/>
            <a:ext cx="10007603" cy="1438855"/>
          </a:xfrm>
          <a:prstGeom prst="rect">
            <a:avLst/>
          </a:prstGeom>
          <a:noFill/>
        </p:spPr>
        <p:txBody>
          <a:bodyPr wrap="square" rtlCol="0">
            <a:spAutoFit/>
          </a:bodyPr>
          <a:lstStyle/>
          <a:p>
            <a:pPr>
              <a:lnSpc>
                <a:spcPts val="3500"/>
              </a:lnSpc>
            </a:pPr>
            <a:r>
              <a:rPr lang="en-US" altLang="zh-TW" sz="2400" dirty="0" smtClean="0">
                <a:solidFill>
                  <a:schemeClr val="bg1">
                    <a:lumMod val="50000"/>
                  </a:schemeClr>
                </a:solidFill>
              </a:rPr>
              <a:t>	</a:t>
            </a:r>
            <a:r>
              <a:rPr lang="zh-TW" altLang="en-US" sz="2400" dirty="0">
                <a:solidFill>
                  <a:schemeClr val="bg1">
                    <a:lumMod val="50000"/>
                  </a:schemeClr>
                </a:solidFill>
              </a:rPr>
              <a:t>由於臺灣記憶系統內容時間軸涵蓋較廣，多位與談者提列對於「地名更迭」造成找不到相關資料的困擾，因此建議未來的新系統應處理此問題。</a:t>
            </a:r>
            <a:endParaRPr lang="en-US" altLang="zh-TW" sz="2400" dirty="0" smtClean="0">
              <a:solidFill>
                <a:schemeClr val="bg1">
                  <a:lumMod val="50000"/>
                </a:schemeClr>
              </a:solidFill>
            </a:endParaRPr>
          </a:p>
        </p:txBody>
      </p:sp>
      <p:sp>
        <p:nvSpPr>
          <p:cNvPr id="6" name="文字方塊 5"/>
          <p:cNvSpPr txBox="1"/>
          <p:nvPr/>
        </p:nvSpPr>
        <p:spPr>
          <a:xfrm>
            <a:off x="1079499" y="3540055"/>
            <a:ext cx="10007602" cy="3046988"/>
          </a:xfrm>
          <a:prstGeom prst="rect">
            <a:avLst/>
          </a:prstGeom>
          <a:solidFill>
            <a:srgbClr val="EBFFFF"/>
          </a:solidFill>
          <a:ln w="19050">
            <a:solidFill>
              <a:schemeClr val="accent6"/>
            </a:solidFill>
            <a:prstDash val="sysDot"/>
          </a:ln>
        </p:spPr>
        <p:txBody>
          <a:bodyPr wrap="square" rtlCol="0">
            <a:spAutoFit/>
          </a:bodyPr>
          <a:lstStyle/>
          <a:p>
            <a:r>
              <a:rPr lang="zh-TW" altLang="en-US" sz="2400" dirty="0" smtClean="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我們一樣會有這個疑惑，譬如說我在搜尋臺北的某個地區，那我希望它有很多的老照片，但是這個關鍵詞跟台灣記憶的關鍵詞完全都不一樣，譬如說我打一個</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三板橋</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地區，但是因為這邊的建構的方式它並不會打出，</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日據時期的什麼</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三板橋</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到了譬如說國民黨剛來台北的時期可能是另外一個地名，那這些部分其實就造成說我們必須自己運用我們自己的專業知識，要去用各種不同的搜尋詞，花費很多時間才能找到可能會需要的。但是除了國圖這邊之外，我相信很多政府單位其實他們在這個圖像命名上，這個檢索的方式，其實都非常的</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(N5)</a:t>
            </a: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19</a:t>
            </a:fld>
            <a:endParaRPr lang="zh-TW" altLang="en-US" dirty="0"/>
          </a:p>
        </p:txBody>
      </p:sp>
    </p:spTree>
    <p:extLst>
      <p:ext uri="{BB962C8B-B14F-4D97-AF65-F5344CB8AC3E}">
        <p14:creationId xmlns:p14="http://schemas.microsoft.com/office/powerpoint/2010/main" val="21458727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4.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建議加入</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「權威控制及參照說明」</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功能</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(2/3)</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2095500"/>
            <a:ext cx="10007602" cy="1854995"/>
          </a:xfrm>
          <a:prstGeom prst="rect">
            <a:avLst/>
          </a:prstGeom>
          <a:noFill/>
        </p:spPr>
        <p:txBody>
          <a:bodyPr wrap="square" rtlCol="0">
            <a:spAutoFit/>
          </a:bodyPr>
          <a:lstStyle/>
          <a:p>
            <a:pPr>
              <a:lnSpc>
                <a:spcPts val="3500"/>
              </a:lnSpc>
            </a:pPr>
            <a:r>
              <a:rPr lang="en-US" altLang="zh-TW" sz="2400" dirty="0" smtClean="0">
                <a:solidFill>
                  <a:schemeClr val="bg1">
                    <a:lumMod val="50000"/>
                  </a:schemeClr>
                </a:solidFill>
              </a:rPr>
              <a:t>	</a:t>
            </a:r>
            <a:r>
              <a:rPr lang="zh-TW" altLang="en-US" sz="2400" dirty="0">
                <a:solidFill>
                  <a:schemeClr val="bg1">
                    <a:lumMod val="50000"/>
                  </a:schemeClr>
                </a:solidFill>
              </a:rPr>
              <a:t>此外，來自中區的一位與談者本身具原住民血統，也對系統中的用字提出了不滿的</a:t>
            </a:r>
            <a:r>
              <a:rPr lang="zh-TW" altLang="en-US" sz="2400" dirty="0" smtClean="0">
                <a:solidFill>
                  <a:schemeClr val="bg1">
                    <a:lumMod val="50000"/>
                  </a:schemeClr>
                </a:solidFill>
              </a:rPr>
              <a:t>意見。</a:t>
            </a:r>
            <a:r>
              <a:rPr lang="zh-TW" altLang="zh-TW" sz="2400" dirty="0" smtClean="0">
                <a:solidFill>
                  <a:schemeClr val="bg1">
                    <a:lumMod val="50000"/>
                  </a:schemeClr>
                </a:solidFill>
              </a:rPr>
              <a:t>因此</a:t>
            </a:r>
            <a:r>
              <a:rPr lang="zh-TW" altLang="zh-TW" sz="2400" dirty="0">
                <a:solidFill>
                  <a:schemeClr val="bg1">
                    <a:lumMod val="50000"/>
                  </a:schemeClr>
                </a:solidFill>
              </a:rPr>
              <a:t>有與談者也建議，未來新系統中宜對此類時空背景不同而產生的語彙進行參照說明，並建立機制可以從現代用語查找到相關舊資料。</a:t>
            </a:r>
            <a:endParaRPr lang="en-US" altLang="zh-TW" sz="2400" dirty="0">
              <a:solidFill>
                <a:schemeClr val="bg1">
                  <a:lumMod val="50000"/>
                </a:schemeClr>
              </a:solidFill>
            </a:endParaRPr>
          </a:p>
        </p:txBody>
      </p:sp>
      <p:sp>
        <p:nvSpPr>
          <p:cNvPr id="3" name="文字方塊 2"/>
          <p:cNvSpPr txBox="1"/>
          <p:nvPr/>
        </p:nvSpPr>
        <p:spPr>
          <a:xfrm>
            <a:off x="1079499" y="4136955"/>
            <a:ext cx="10007602" cy="2308324"/>
          </a:xfrm>
          <a:prstGeom prst="rect">
            <a:avLst/>
          </a:prstGeom>
          <a:solidFill>
            <a:srgbClr val="EBFFFF"/>
          </a:solidFill>
          <a:ln w="19050">
            <a:solidFill>
              <a:schemeClr val="accent6"/>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國家圖書館我看到的照片，它是來自是那個書籍的什麼什麼臺灣藩史，但是在臺灣的分類再分類的時候，完全不作任何的修飾就寫，什麼藩人照片、什麼藩族一家人，這個還寫藩字，這個民國已經到幾世紀了，竟然還在寫這個藩字，山地人都不用，都用到原住民了，國家圖書館裡面的東西還寫藩這個字。你可以說，它下面都有來自哪個書籍嘛，它那時候書籍就是臺灣藩史，這沒辦法的，那是它以前的書籍就是臺灣藩</a:t>
            </a:r>
            <a:r>
              <a:rPr lang="zh-TW" altLang="en-US" sz="2400" dirty="0" smtClean="0">
                <a:latin typeface="標楷體" panose="03000509000000000000" pitchFamily="65" charset="-120"/>
                <a:ea typeface="標楷體" panose="03000509000000000000" pitchFamily="65" charset="-120"/>
              </a:rPr>
              <a:t>史</a:t>
            </a:r>
            <a:r>
              <a:rPr lang="en-US" altLang="zh-TW" sz="2400" dirty="0">
                <a:latin typeface="標楷體" panose="03000509000000000000" pitchFamily="65" charset="-120"/>
                <a:ea typeface="標楷體" panose="03000509000000000000" pitchFamily="65" charset="-120"/>
              </a:rPr>
              <a:t>…</a:t>
            </a: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20</a:t>
            </a:fld>
            <a:endParaRPr lang="zh-TW" altLang="en-US" dirty="0"/>
          </a:p>
        </p:txBody>
      </p:sp>
    </p:spTree>
    <p:extLst>
      <p:ext uri="{BB962C8B-B14F-4D97-AF65-F5344CB8AC3E}">
        <p14:creationId xmlns:p14="http://schemas.microsoft.com/office/powerpoint/2010/main" val="43096490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4.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建議加入</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「權威控制及參照說明」</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功能</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(3/3)</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3" name="文字方塊 2"/>
          <p:cNvSpPr txBox="1"/>
          <p:nvPr/>
        </p:nvSpPr>
        <p:spPr>
          <a:xfrm>
            <a:off x="1079499" y="2117655"/>
            <a:ext cx="10007602" cy="4524315"/>
          </a:xfrm>
          <a:prstGeom prst="rect">
            <a:avLst/>
          </a:prstGeom>
          <a:solidFill>
            <a:srgbClr val="EBFFFF"/>
          </a:solidFill>
          <a:ln w="19050">
            <a:solidFill>
              <a:schemeClr val="accent6"/>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我要去找這些資料，它寫臺灣藩史，但是它述說這個照片的內容的時候應該要修正了。如果是我家的小朋友，或是別家現在年輕的小朋友去看，他看藩人是</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它在講哪一個人啊？他沒有經歷過，他不知道藩，以前我們還知道，我們還知道藩是代表當時的原住民，現在年輕人、原住民的小朋友他們還叫藩，他們已經不知道了，他想說奇怪，為什麼我們以前的好像很類似我們的照片，下面把我們加一個藩？再去回想的時候，再去問的時候，他反而是不好的記憶回到他們，原來當時是叫我們藩人哦？對啊，我剛才看了一下，哇！好誇張，想到現在還在寫藩人的生活照片，藩人的什麼婦女</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(M1</a:t>
            </a:r>
            <a:r>
              <a:rPr lang="en-US" altLang="zh-TW" sz="2400" dirty="0" smtClean="0">
                <a:latin typeface="標楷體" panose="03000509000000000000" pitchFamily="65" charset="-120"/>
                <a:ea typeface="標楷體" panose="03000509000000000000" pitchFamily="65" charset="-120"/>
              </a:rPr>
              <a:t>)</a:t>
            </a:r>
          </a:p>
          <a:p>
            <a:endParaRPr lang="en-US" altLang="zh-TW" sz="2400" dirty="0">
              <a:latin typeface="標楷體" panose="03000509000000000000" pitchFamily="65" charset="-120"/>
              <a:ea typeface="標楷體" panose="03000509000000000000" pitchFamily="65" charset="-120"/>
            </a:endParaRPr>
          </a:p>
          <a:p>
            <a:r>
              <a:rPr lang="zh-TW" altLang="zh-TW" sz="2400" dirty="0">
                <a:latin typeface="標楷體" panose="03000509000000000000" pitchFamily="65" charset="-120"/>
                <a:ea typeface="標楷體" panose="03000509000000000000" pitchFamily="65" charset="-120"/>
              </a:rPr>
              <a:t>「真的是有原住民的朋友對這個真的很在意。那在做這個史料的解讀的時候，是不是能夠有一個比較比如說適合性跟或是中性語彙來取代？」</a:t>
            </a:r>
            <a:r>
              <a:rPr lang="en-US" altLang="zh-TW" sz="2400" dirty="0">
                <a:latin typeface="標楷體" panose="03000509000000000000" pitchFamily="65" charset="-120"/>
                <a:ea typeface="標楷體" panose="03000509000000000000" pitchFamily="65" charset="-120"/>
              </a:rPr>
              <a:t>(M3)</a:t>
            </a: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21</a:t>
            </a:fld>
            <a:endParaRPr lang="zh-TW" altLang="en-US" dirty="0"/>
          </a:p>
        </p:txBody>
      </p:sp>
    </p:spTree>
    <p:extLst>
      <p:ext uri="{BB962C8B-B14F-4D97-AF65-F5344CB8AC3E}">
        <p14:creationId xmlns:p14="http://schemas.microsoft.com/office/powerpoint/2010/main" val="7865672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4"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5.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建議加強</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「圖檔品質及授權機制</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(1/4)</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2159000"/>
            <a:ext cx="10329145" cy="461665"/>
          </a:xfrm>
          <a:prstGeom prst="rect">
            <a:avLst/>
          </a:prstGeom>
          <a:noFill/>
        </p:spPr>
        <p:txBody>
          <a:bodyPr wrap="square" rtlCol="0">
            <a:spAutoFit/>
          </a:bodyPr>
          <a:lstStyle/>
          <a:p>
            <a:r>
              <a:rPr lang="en-US" altLang="zh-TW" sz="2400" b="1" dirty="0" smtClean="0">
                <a:solidFill>
                  <a:schemeClr val="bg1">
                    <a:lumMod val="50000"/>
                  </a:schemeClr>
                </a:solidFill>
              </a:rPr>
              <a:t>(1)  </a:t>
            </a:r>
            <a:r>
              <a:rPr lang="zh-TW" altLang="en-US" sz="2400" b="1" dirty="0" smtClean="0">
                <a:solidFill>
                  <a:schemeClr val="bg1">
                    <a:lumMod val="50000"/>
                  </a:schemeClr>
                </a:solidFill>
              </a:rPr>
              <a:t>小</a:t>
            </a:r>
            <a:r>
              <a:rPr lang="zh-TW" altLang="en-US" sz="2400" b="1" dirty="0">
                <a:solidFill>
                  <a:schemeClr val="bg1">
                    <a:lumMod val="50000"/>
                  </a:schemeClr>
                </a:solidFill>
              </a:rPr>
              <a:t>圖解析度不足，無法判斷是否需要進一步申請索取大圖</a:t>
            </a:r>
            <a:endParaRPr lang="en-US" altLang="zh-TW" sz="2400" b="1" dirty="0" smtClean="0">
              <a:solidFill>
                <a:schemeClr val="bg1">
                  <a:lumMod val="50000"/>
                </a:schemeClr>
              </a:solidFill>
            </a:endParaRPr>
          </a:p>
        </p:txBody>
      </p:sp>
      <p:sp>
        <p:nvSpPr>
          <p:cNvPr id="8" name="文字方塊 7"/>
          <p:cNvSpPr txBox="1"/>
          <p:nvPr/>
        </p:nvSpPr>
        <p:spPr>
          <a:xfrm>
            <a:off x="1079494" y="2802086"/>
            <a:ext cx="9944101" cy="2308324"/>
          </a:xfrm>
          <a:prstGeom prst="rect">
            <a:avLst/>
          </a:prstGeom>
          <a:solidFill>
            <a:srgbClr val="FFFFD1"/>
          </a:solidFill>
          <a:ln w="19050">
            <a:solidFill>
              <a:srgbClr val="FF9933"/>
            </a:solidFill>
            <a:prstDash val="sysDot"/>
          </a:ln>
        </p:spPr>
        <p:txBody>
          <a:bodyPr wrap="square" rtlCol="0">
            <a:spAutoFit/>
          </a:bodyPr>
          <a:lstStyle/>
          <a:p>
            <a:r>
              <a:rPr lang="zh-TW" altLang="zh-TW" sz="2400" dirty="0">
                <a:latin typeface="標楷體" panose="03000509000000000000" pitchFamily="65" charset="-120"/>
                <a:ea typeface="標楷體" panose="03000509000000000000" pitchFamily="65" charset="-120"/>
              </a:rPr>
              <a:t>「臺灣記憶的圖檔好像真的有點太小，就是它會就是介面是有點霧狀這樣子。</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像如果你這種全霧啊，就算我花錢五百塊去把它買回來看更大張，後來發現…，我看了細節發現這不是我要的，那我會覺得我浪費這筆錢。</a:t>
            </a:r>
            <a:r>
              <a:rPr lang="en-US" altLang="zh-TW" sz="2400" dirty="0">
                <a:latin typeface="標楷體" panose="03000509000000000000" pitchFamily="65" charset="-120"/>
                <a:ea typeface="標楷體" panose="03000509000000000000" pitchFamily="65" charset="-120"/>
              </a:rPr>
              <a:t>…</a:t>
            </a:r>
            <a:r>
              <a:rPr lang="zh-TW" altLang="zh-TW" sz="2400" dirty="0">
                <a:latin typeface="標楷體" panose="03000509000000000000" pitchFamily="65" charset="-120"/>
                <a:ea typeface="標楷體" panose="03000509000000000000" pitchFamily="65" charset="-120"/>
              </a:rPr>
              <a:t>基本上我會覺得它其實解析度可以再高一點，然後讓我看一下那裡面是不是真的［是］我要的那一張，或是有沒有什麼資訊是我可以讀的，那我才有購買意願。」</a:t>
            </a:r>
            <a:r>
              <a:rPr lang="en-US" altLang="zh-TW" sz="2400" dirty="0">
                <a:latin typeface="標楷體" panose="03000509000000000000" pitchFamily="65" charset="-120"/>
                <a:ea typeface="標楷體" panose="03000509000000000000" pitchFamily="65" charset="-120"/>
              </a:rPr>
              <a:t>(S2)</a:t>
            </a:r>
            <a:endParaRPr lang="zh-TW" altLang="zh-TW" sz="24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22</a:t>
            </a:fld>
            <a:endParaRPr lang="zh-TW" altLang="en-US" dirty="0"/>
          </a:p>
        </p:txBody>
      </p:sp>
    </p:spTree>
    <p:extLst>
      <p:ext uri="{BB962C8B-B14F-4D97-AF65-F5344CB8AC3E}">
        <p14:creationId xmlns:p14="http://schemas.microsoft.com/office/powerpoint/2010/main" val="38848526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4"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5.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建議加強</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「圖檔品質及授權機制</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(2/4)</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2159000"/>
            <a:ext cx="10329145" cy="461665"/>
          </a:xfrm>
          <a:prstGeom prst="rect">
            <a:avLst/>
          </a:prstGeom>
          <a:noFill/>
        </p:spPr>
        <p:txBody>
          <a:bodyPr wrap="square" rtlCol="0">
            <a:spAutoFit/>
          </a:bodyPr>
          <a:lstStyle/>
          <a:p>
            <a:r>
              <a:rPr lang="en-US" altLang="zh-TW" sz="2400" b="1" dirty="0" smtClean="0">
                <a:solidFill>
                  <a:schemeClr val="bg1">
                    <a:lumMod val="50000"/>
                  </a:schemeClr>
                </a:solidFill>
              </a:rPr>
              <a:t>(</a:t>
            </a:r>
            <a:r>
              <a:rPr lang="en-US" altLang="zh-TW" sz="2400" b="1" dirty="0">
                <a:solidFill>
                  <a:schemeClr val="bg1">
                    <a:lumMod val="50000"/>
                  </a:schemeClr>
                </a:solidFill>
              </a:rPr>
              <a:t>2</a:t>
            </a:r>
            <a:r>
              <a:rPr lang="en-US" altLang="zh-TW" sz="2400" b="1" dirty="0" smtClean="0">
                <a:solidFill>
                  <a:schemeClr val="bg1">
                    <a:lumMod val="50000"/>
                  </a:schemeClr>
                </a:solidFill>
              </a:rPr>
              <a:t>)  </a:t>
            </a:r>
            <a:r>
              <a:rPr lang="zh-TW" altLang="en-US" sz="2400" b="1" dirty="0" smtClean="0">
                <a:solidFill>
                  <a:schemeClr val="bg1">
                    <a:lumMod val="50000"/>
                  </a:schemeClr>
                </a:solidFill>
              </a:rPr>
              <a:t>浮水</a:t>
            </a:r>
            <a:r>
              <a:rPr lang="zh-TW" altLang="en-US" sz="2400" b="1" dirty="0">
                <a:solidFill>
                  <a:schemeClr val="bg1">
                    <a:lumMod val="50000"/>
                  </a:schemeClr>
                </a:solidFill>
              </a:rPr>
              <a:t>印蓋的地方常正中要害</a:t>
            </a:r>
            <a:endParaRPr lang="en-US" altLang="zh-TW" sz="2400" b="1" dirty="0" smtClean="0">
              <a:solidFill>
                <a:schemeClr val="bg1">
                  <a:lumMod val="50000"/>
                </a:schemeClr>
              </a:solidFill>
            </a:endParaRPr>
          </a:p>
        </p:txBody>
      </p:sp>
      <p:sp>
        <p:nvSpPr>
          <p:cNvPr id="8" name="文字方塊 7"/>
          <p:cNvSpPr txBox="1"/>
          <p:nvPr/>
        </p:nvSpPr>
        <p:spPr>
          <a:xfrm>
            <a:off x="1079494" y="2802086"/>
            <a:ext cx="9944101" cy="3785652"/>
          </a:xfrm>
          <a:prstGeom prst="rect">
            <a:avLst/>
          </a:prstGeom>
          <a:solidFill>
            <a:srgbClr val="FFFFD1"/>
          </a:solidFill>
          <a:ln w="19050">
            <a:solidFill>
              <a:srgbClr val="FF9933"/>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「照片可能被使用率會比較高，所以呢，你們有時會希望它們要拿去賣錢的都可以用這個［指浮水印］。但是像這個地契，浮水印真的會影響到我們在看圖，對我們來講，我們基本上不會去看欄位［指</a:t>
            </a:r>
            <a:r>
              <a:rPr lang="en-US" altLang="zh-TW" sz="2400" dirty="0">
                <a:latin typeface="標楷體" panose="03000509000000000000" pitchFamily="65" charset="-120"/>
                <a:ea typeface="標楷體" panose="03000509000000000000" pitchFamily="65" charset="-120"/>
              </a:rPr>
              <a:t>metadata</a:t>
            </a:r>
            <a:r>
              <a:rPr lang="zh-TW" altLang="en-US" sz="2400" dirty="0">
                <a:latin typeface="標楷體" panose="03000509000000000000" pitchFamily="65" charset="-120"/>
                <a:ea typeface="標楷體" panose="03000509000000000000" pitchFamily="65" charset="-120"/>
              </a:rPr>
              <a:t>］，都會直接去看原契。」（</a:t>
            </a:r>
            <a:r>
              <a:rPr lang="en-US" altLang="zh-TW" sz="2400" dirty="0">
                <a:latin typeface="標楷體" panose="03000509000000000000" pitchFamily="65" charset="-120"/>
                <a:ea typeface="標楷體" panose="03000509000000000000" pitchFamily="65" charset="-120"/>
              </a:rPr>
              <a:t>N7</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「然後還有一個問題，就是那個每張圖像背後都會有壓浮水印對不對？我會覺得壓浮水印真的是一門學問。 </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就像比如說像剛剛的第一頁的那個什麼淡水的那個風景照，它正好壓在一個建築物上面，那我就會想要知道說，就是比如說我在研究說就是想要知道說當時那個建築物就是史料是哪個地方，正好壓在上面，我就看不清楚這樣子。」</a:t>
            </a:r>
            <a:r>
              <a:rPr lang="en-US" altLang="zh-TW" sz="2400" dirty="0">
                <a:latin typeface="標楷體" panose="03000509000000000000" pitchFamily="65" charset="-120"/>
                <a:ea typeface="標楷體" panose="03000509000000000000" pitchFamily="65" charset="-120"/>
              </a:rPr>
              <a:t>(S1)</a:t>
            </a:r>
            <a:endParaRPr lang="zh-TW" altLang="zh-TW" sz="2400" dirty="0">
              <a:latin typeface="標楷體" panose="03000509000000000000" pitchFamily="65" charset="-120"/>
              <a:ea typeface="標楷體" panose="03000509000000000000" pitchFamily="65" charset="-120"/>
            </a:endParaRP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23</a:t>
            </a:fld>
            <a:endParaRPr lang="zh-TW" altLang="en-US" dirty="0"/>
          </a:p>
        </p:txBody>
      </p:sp>
    </p:spTree>
    <p:extLst>
      <p:ext uri="{BB962C8B-B14F-4D97-AF65-F5344CB8AC3E}">
        <p14:creationId xmlns:p14="http://schemas.microsoft.com/office/powerpoint/2010/main" val="287183055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4"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5.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建議加強</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「圖檔品質及授權機制</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(3/4)</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2159000"/>
            <a:ext cx="10329145" cy="461665"/>
          </a:xfrm>
          <a:prstGeom prst="rect">
            <a:avLst/>
          </a:prstGeom>
          <a:noFill/>
        </p:spPr>
        <p:txBody>
          <a:bodyPr wrap="square" rtlCol="0">
            <a:spAutoFit/>
          </a:bodyPr>
          <a:lstStyle/>
          <a:p>
            <a:r>
              <a:rPr lang="en-US" altLang="zh-TW" sz="2400" b="1" dirty="0" smtClean="0">
                <a:solidFill>
                  <a:schemeClr val="bg1">
                    <a:lumMod val="50000"/>
                  </a:schemeClr>
                </a:solidFill>
              </a:rPr>
              <a:t>(3)  </a:t>
            </a:r>
            <a:r>
              <a:rPr lang="zh-TW" altLang="en-US" sz="2400" b="1" dirty="0" smtClean="0">
                <a:solidFill>
                  <a:schemeClr val="bg1">
                    <a:lumMod val="50000"/>
                  </a:schemeClr>
                </a:solidFill>
              </a:rPr>
              <a:t>授權</a:t>
            </a:r>
            <a:r>
              <a:rPr lang="zh-TW" altLang="en-US" sz="2400" b="1" dirty="0">
                <a:solidFill>
                  <a:schemeClr val="bg1">
                    <a:lumMod val="50000"/>
                  </a:schemeClr>
                </a:solidFill>
              </a:rPr>
              <a:t>的申請與費用，應可以在線上呈現與辦理</a:t>
            </a:r>
            <a:endParaRPr lang="en-US" altLang="zh-TW" sz="2400" b="1" dirty="0" smtClean="0">
              <a:solidFill>
                <a:schemeClr val="bg1">
                  <a:lumMod val="50000"/>
                </a:schemeClr>
              </a:solidFill>
            </a:endParaRPr>
          </a:p>
        </p:txBody>
      </p:sp>
      <p:sp>
        <p:nvSpPr>
          <p:cNvPr id="8" name="文字方塊 7"/>
          <p:cNvSpPr txBox="1"/>
          <p:nvPr/>
        </p:nvSpPr>
        <p:spPr>
          <a:xfrm>
            <a:off x="1079494" y="2802086"/>
            <a:ext cx="9944101" cy="3416320"/>
          </a:xfrm>
          <a:prstGeom prst="rect">
            <a:avLst/>
          </a:prstGeom>
          <a:solidFill>
            <a:srgbClr val="FFFFD1"/>
          </a:solidFill>
          <a:ln w="19050">
            <a:solidFill>
              <a:srgbClr val="FF9933"/>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「有沒有可能就是一點進去之後，然後比如這張圖我要，然後那邊就有一個就是我要申請授權之類的</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？它可能就是一個 </a:t>
            </a:r>
            <a:r>
              <a:rPr lang="en-US" altLang="zh-TW" sz="2400" dirty="0">
                <a:latin typeface="標楷體" panose="03000509000000000000" pitchFamily="65" charset="-120"/>
                <a:ea typeface="標楷體" panose="03000509000000000000" pitchFamily="65" charset="-120"/>
              </a:rPr>
              <a:t>open Link</a:t>
            </a:r>
            <a:r>
              <a:rPr lang="zh-TW" altLang="en-US" sz="2400" dirty="0">
                <a:latin typeface="標楷體" panose="03000509000000000000" pitchFamily="65" charset="-120"/>
                <a:ea typeface="標楷體" panose="03000509000000000000" pitchFamily="65" charset="-120"/>
              </a:rPr>
              <a:t>，然後我要申請授權點進去，你的名字、你的聯絡方式、我是營利、非營利</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(M4)</a:t>
            </a:r>
          </a:p>
          <a:p>
            <a:endParaRPr lang="en-US" altLang="zh-TW" sz="2400" dirty="0">
              <a:latin typeface="標楷體" panose="03000509000000000000" pitchFamily="65" charset="-120"/>
              <a:ea typeface="標楷體" panose="03000509000000000000" pitchFamily="65" charset="-120"/>
            </a:endParaRPr>
          </a:p>
          <a:p>
            <a:r>
              <a:rPr lang="zh-TW" altLang="en-US" sz="2400" dirty="0">
                <a:latin typeface="標楷體" panose="03000509000000000000" pitchFamily="65" charset="-120"/>
                <a:ea typeface="標楷體" panose="03000509000000000000" pitchFamily="65" charset="-120"/>
              </a:rPr>
              <a:t>「有一些點進去以後，它會告訴你說你沒有這個權限，那我們一般就會想說，那沒有權限那旁邊就有可以申請的嘛，然後找半天我不曉得就是找不到從哪裡申請，可能必須要回到國圖最早的那個地方，但是這樣子很不親切。我們要希望人家多利用，總是會有很多可以馬上解決問題的那個方式，但是就基本上好像很難找到這樣子。」（</a:t>
            </a:r>
            <a:r>
              <a:rPr lang="en-US" altLang="zh-TW" sz="2400" dirty="0">
                <a:latin typeface="標楷體" panose="03000509000000000000" pitchFamily="65" charset="-120"/>
                <a:ea typeface="標楷體" panose="03000509000000000000" pitchFamily="65" charset="-120"/>
              </a:rPr>
              <a:t>N6</a:t>
            </a:r>
            <a:r>
              <a:rPr lang="zh-TW" altLang="en-US" sz="2400" dirty="0">
                <a:latin typeface="標楷體" panose="03000509000000000000" pitchFamily="65" charset="-120"/>
                <a:ea typeface="標楷體" panose="03000509000000000000" pitchFamily="65" charset="-120"/>
              </a:rPr>
              <a:t>）</a:t>
            </a: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24</a:t>
            </a:fld>
            <a:endParaRPr lang="zh-TW" altLang="en-US" dirty="0"/>
          </a:p>
        </p:txBody>
      </p:sp>
    </p:spTree>
    <p:extLst>
      <p:ext uri="{BB962C8B-B14F-4D97-AF65-F5344CB8AC3E}">
        <p14:creationId xmlns:p14="http://schemas.microsoft.com/office/powerpoint/2010/main" val="27529710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4" y="1241065"/>
            <a:ext cx="10650689"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5.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建議加強</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「圖檔品質及授權機制</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(4/4)</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2159000"/>
            <a:ext cx="10329145" cy="461665"/>
          </a:xfrm>
          <a:prstGeom prst="rect">
            <a:avLst/>
          </a:prstGeom>
          <a:noFill/>
        </p:spPr>
        <p:txBody>
          <a:bodyPr wrap="square" rtlCol="0">
            <a:spAutoFit/>
          </a:bodyPr>
          <a:lstStyle/>
          <a:p>
            <a:r>
              <a:rPr lang="en-US" altLang="zh-TW" sz="2400" b="1" dirty="0" smtClean="0">
                <a:solidFill>
                  <a:schemeClr val="bg1">
                    <a:lumMod val="50000"/>
                  </a:schemeClr>
                </a:solidFill>
              </a:rPr>
              <a:t>(4)  </a:t>
            </a:r>
            <a:r>
              <a:rPr lang="zh-TW" altLang="en-US" sz="2400" b="1" dirty="0" smtClean="0">
                <a:solidFill>
                  <a:schemeClr val="bg1">
                    <a:lumMod val="50000"/>
                  </a:schemeClr>
                </a:solidFill>
              </a:rPr>
              <a:t>各</a:t>
            </a:r>
            <a:r>
              <a:rPr lang="zh-TW" altLang="en-US" sz="2400" b="1" dirty="0">
                <a:solidFill>
                  <a:schemeClr val="bg1">
                    <a:lumMod val="50000"/>
                  </a:schemeClr>
                </a:solidFill>
              </a:rPr>
              <a:t>公家機關圖像授權收費標準不一</a:t>
            </a:r>
            <a:endParaRPr lang="en-US" altLang="zh-TW" sz="2400" b="1" dirty="0" smtClean="0">
              <a:solidFill>
                <a:schemeClr val="bg1">
                  <a:lumMod val="50000"/>
                </a:schemeClr>
              </a:solidFill>
            </a:endParaRPr>
          </a:p>
        </p:txBody>
      </p:sp>
      <p:sp>
        <p:nvSpPr>
          <p:cNvPr id="8" name="文字方塊 7"/>
          <p:cNvSpPr txBox="1"/>
          <p:nvPr/>
        </p:nvSpPr>
        <p:spPr>
          <a:xfrm>
            <a:off x="1079492" y="2852886"/>
            <a:ext cx="9944101" cy="3416320"/>
          </a:xfrm>
          <a:prstGeom prst="rect">
            <a:avLst/>
          </a:prstGeom>
          <a:solidFill>
            <a:srgbClr val="FFFFD1"/>
          </a:solidFill>
          <a:ln w="19050">
            <a:solidFill>
              <a:srgbClr val="FF9933"/>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「我的圖片使用經驗提供給大家參考，就像英國的威爾斯圖書館，它是保存臺灣最早的那個原住民</a:t>
            </a:r>
            <a:r>
              <a:rPr lang="en-US" altLang="zh-TW" sz="2400" dirty="0">
                <a:latin typeface="標楷體" panose="03000509000000000000" pitchFamily="65" charset="-120"/>
                <a:ea typeface="標楷體" panose="03000509000000000000" pitchFamily="65" charset="-120"/>
              </a:rPr>
              <a:t>1871</a:t>
            </a:r>
            <a:r>
              <a:rPr lang="zh-TW" altLang="en-US" sz="2400" dirty="0">
                <a:latin typeface="標楷體" panose="03000509000000000000" pitchFamily="65" charset="-120"/>
                <a:ea typeface="標楷體" panose="03000509000000000000" pitchFamily="65" charset="-120"/>
              </a:rPr>
              <a:t>年的，我直接跟他們申請，他們有接到申請，然後可能對國外還是怎麼樣，對你很好的，要申請還跟你講說要求你說提供你要用多大的</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，最後他跟你講一張</a:t>
            </a:r>
            <a:r>
              <a:rPr lang="en-US" altLang="zh-TW" sz="2400" dirty="0">
                <a:latin typeface="標楷體" panose="03000509000000000000" pitchFamily="65" charset="-120"/>
                <a:ea typeface="標楷體" panose="03000509000000000000" pitchFamily="65" charset="-120"/>
              </a:rPr>
              <a:t>25</a:t>
            </a:r>
            <a:r>
              <a:rPr lang="zh-TW" altLang="en-US" sz="2400" dirty="0">
                <a:latin typeface="標楷體" panose="03000509000000000000" pitchFamily="65" charset="-120"/>
                <a:ea typeface="標楷體" panose="03000509000000000000" pitchFamily="65" charset="-120"/>
              </a:rPr>
              <a:t>塊英鎊</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。但是國家公園，那個就</a:t>
            </a:r>
            <a:r>
              <a:rPr lang="en-US" altLang="zh-TW" sz="2400" dirty="0">
                <a:latin typeface="標楷體" panose="03000509000000000000" pitchFamily="65" charset="-120"/>
                <a:ea typeface="標楷體" panose="03000509000000000000" pitchFamily="65" charset="-120"/>
              </a:rPr>
              <a:t>5-6</a:t>
            </a:r>
            <a:r>
              <a:rPr lang="zh-TW" altLang="en-US" sz="2400" dirty="0">
                <a:latin typeface="標楷體" panose="03000509000000000000" pitchFamily="65" charset="-120"/>
                <a:ea typeface="標楷體" panose="03000509000000000000" pitchFamily="65" charset="-120"/>
              </a:rPr>
              <a:t>百塊，</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就是我們限制</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有的是不要錢，像歷史博物館、高雄歷史博物館。</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但是說［有的］公家機關是不收費用的，國家公園是收費用，你們國家圖書館要</a:t>
            </a:r>
            <a:r>
              <a:rPr lang="en-US" altLang="zh-TW" sz="2400" dirty="0">
                <a:latin typeface="標楷體" panose="03000509000000000000" pitchFamily="65" charset="-120"/>
                <a:ea typeface="標楷體" panose="03000509000000000000" pitchFamily="65" charset="-120"/>
              </a:rPr>
              <a:t>5</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6</a:t>
            </a:r>
            <a:r>
              <a:rPr lang="zh-TW" altLang="en-US" sz="2400" dirty="0">
                <a:latin typeface="標楷體" panose="03000509000000000000" pitchFamily="65" charset="-120"/>
                <a:ea typeface="標楷體" panose="03000509000000000000" pitchFamily="65" charset="-120"/>
              </a:rPr>
              <a:t>百，故宮的更貴。故宮有一次使用一張，申請兩張，過了很久，我才用一小塊，結果它寫國內故宮，我找的一個字還兩個字，就說我違規，就給我沒收。」</a:t>
            </a:r>
            <a:r>
              <a:rPr lang="en-US" altLang="zh-TW" sz="2400" dirty="0">
                <a:latin typeface="標楷體" panose="03000509000000000000" pitchFamily="65" charset="-120"/>
                <a:ea typeface="標楷體" panose="03000509000000000000" pitchFamily="65" charset="-120"/>
              </a:rPr>
              <a:t>(S6)</a:t>
            </a:r>
            <a:endParaRPr lang="zh-TW" altLang="en-US" sz="2400" dirty="0">
              <a:latin typeface="標楷體" panose="03000509000000000000" pitchFamily="65" charset="-120"/>
              <a:ea typeface="標楷體" panose="03000509000000000000" pitchFamily="65" charset="-120"/>
            </a:endParaRPr>
          </a:p>
        </p:txBody>
      </p:sp>
      <p:sp>
        <p:nvSpPr>
          <p:cNvPr id="4" name="投影片編號版面配置區 3"/>
          <p:cNvSpPr>
            <a:spLocks noGrp="1"/>
          </p:cNvSpPr>
          <p:nvPr>
            <p:ph type="sldNum" sz="quarter" idx="12"/>
          </p:nvPr>
        </p:nvSpPr>
        <p:spPr/>
        <p:txBody>
          <a:bodyPr/>
          <a:lstStyle/>
          <a:p>
            <a:fld id="{757B313C-5C9C-4072-B686-56C563E999DB}" type="slidenum">
              <a:rPr lang="zh-TW" altLang="en-US" smtClean="0"/>
              <a:pPr/>
              <a:t>25</a:t>
            </a:fld>
            <a:endParaRPr lang="zh-TW" altLang="en-US" dirty="0"/>
          </a:p>
        </p:txBody>
      </p:sp>
    </p:spTree>
    <p:extLst>
      <p:ext uri="{BB962C8B-B14F-4D97-AF65-F5344CB8AC3E}">
        <p14:creationId xmlns:p14="http://schemas.microsoft.com/office/powerpoint/2010/main" val="12370761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6.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臺灣</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研究相關圖像資源的其他來源</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1979729"/>
            <a:ext cx="9677401" cy="4323620"/>
          </a:xfrm>
          <a:prstGeom prst="rect">
            <a:avLst/>
          </a:prstGeom>
          <a:noFill/>
        </p:spPr>
        <p:txBody>
          <a:bodyPr wrap="square" rtlCol="0">
            <a:spAutoFit/>
          </a:bodyPr>
          <a:lstStyle/>
          <a:p>
            <a:pPr>
              <a:lnSpc>
                <a:spcPts val="3700"/>
              </a:lnSpc>
            </a:pPr>
            <a:r>
              <a:rPr lang="en-US" altLang="zh-TW" sz="2400" dirty="0" smtClean="0">
                <a:solidFill>
                  <a:schemeClr val="bg1">
                    <a:lumMod val="50000"/>
                  </a:schemeClr>
                </a:solidFill>
              </a:rPr>
              <a:t>	</a:t>
            </a:r>
            <a:r>
              <a:rPr lang="zh-TW" altLang="en-US" sz="2400" dirty="0">
                <a:solidFill>
                  <a:schemeClr val="bg1">
                    <a:lumMod val="50000"/>
                  </a:schemeClr>
                </a:solidFill>
              </a:rPr>
              <a:t>與談者提及的來源包括</a:t>
            </a:r>
            <a:r>
              <a:rPr lang="en-US" altLang="zh-TW" sz="2400" dirty="0">
                <a:solidFill>
                  <a:schemeClr val="bg1">
                    <a:lumMod val="50000"/>
                  </a:schemeClr>
                </a:solidFill>
              </a:rPr>
              <a:t>:</a:t>
            </a:r>
            <a:r>
              <a:rPr lang="zh-TW" altLang="en-US" sz="2400" dirty="0">
                <a:solidFill>
                  <a:schemeClr val="bg1">
                    <a:lumMod val="50000"/>
                  </a:schemeClr>
                </a:solidFill>
              </a:rPr>
              <a:t>中研院台史所檔案館、國立臺灣圖書館「寫真資料庫」、國資圖、中央社、南天書局、中研究社科中心、文建會、外交部、鐵路局、國家公園管理處、國家風景管理處、公路總局、區（鄉）公所圖書室、原住民聚落的國小、國史館、臺大「舊照片資料庫」、文化部國家文化資料庫、中研院「台灣老照片資料庫」、臺灣歷史博物館、台灣博物館、台灣文獻館、台中圖書館、各部落文史工作室、地方文化館（如：台南鄭成功古廟）、交通部觀光局、外包展覽廠商、檔案管理局、國家電影資料中心、學者專家個人珍藏、耆老士紳個人珍藏</a:t>
            </a:r>
            <a:r>
              <a:rPr lang="en-US" altLang="zh-TW" sz="2400" dirty="0">
                <a:solidFill>
                  <a:schemeClr val="bg1">
                    <a:lumMod val="50000"/>
                  </a:schemeClr>
                </a:solidFill>
              </a:rPr>
              <a:t>…</a:t>
            </a:r>
            <a:r>
              <a:rPr lang="zh-TW" altLang="en-US" sz="2400" dirty="0">
                <a:solidFill>
                  <a:schemeClr val="bg1">
                    <a:lumMod val="50000"/>
                  </a:schemeClr>
                </a:solidFill>
              </a:rPr>
              <a:t>等。</a:t>
            </a:r>
            <a:endParaRPr lang="en-US" altLang="zh-TW" sz="2400" dirty="0" smtClean="0">
              <a:solidFill>
                <a:schemeClr val="bg1">
                  <a:lumMod val="50000"/>
                </a:schemeClr>
              </a:solidFill>
            </a:endParaRP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26</a:t>
            </a:fld>
            <a:endParaRPr lang="zh-TW" altLang="en-US" dirty="0"/>
          </a:p>
        </p:txBody>
      </p:sp>
    </p:spTree>
    <p:extLst>
      <p:ext uri="{BB962C8B-B14F-4D97-AF65-F5344CB8AC3E}">
        <p14:creationId xmlns:p14="http://schemas.microsoft.com/office/powerpoint/2010/main" val="37663651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7</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來自</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其他典藏單位的與談者對合作之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考量</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(1/2)</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1979729"/>
            <a:ext cx="9677401" cy="1515800"/>
          </a:xfrm>
          <a:prstGeom prst="rect">
            <a:avLst/>
          </a:prstGeom>
          <a:noFill/>
        </p:spPr>
        <p:txBody>
          <a:bodyPr wrap="square" rtlCol="0">
            <a:spAutoFit/>
          </a:bodyPr>
          <a:lstStyle/>
          <a:p>
            <a:pPr>
              <a:lnSpc>
                <a:spcPts val="3700"/>
              </a:lnSpc>
            </a:pPr>
            <a:r>
              <a:rPr lang="en-US" altLang="zh-TW" sz="2400" dirty="0" smtClean="0">
                <a:solidFill>
                  <a:schemeClr val="bg1">
                    <a:lumMod val="50000"/>
                  </a:schemeClr>
                </a:solidFill>
              </a:rPr>
              <a:t>	</a:t>
            </a:r>
            <a:r>
              <a:rPr lang="zh-TW" altLang="en-US" sz="2400" dirty="0">
                <a:solidFill>
                  <a:schemeClr val="bg1">
                    <a:lumMod val="50000"/>
                  </a:schemeClr>
                </a:solidFill>
              </a:rPr>
              <a:t>與談者中有些來自於國內其他的資料典藏單位，他們表示不同類型藏品有不同屬性，不同資源平台的需求，整合在一個系統時，可能一套系統沒辦法包括所有需要的欄位。</a:t>
            </a:r>
            <a:endParaRPr lang="en-US" altLang="zh-TW" sz="2400" dirty="0" smtClean="0">
              <a:solidFill>
                <a:schemeClr val="bg1">
                  <a:lumMod val="50000"/>
                </a:schemeClr>
              </a:solidFill>
            </a:endParaRPr>
          </a:p>
        </p:txBody>
      </p:sp>
      <p:sp>
        <p:nvSpPr>
          <p:cNvPr id="6" name="文字方塊 5"/>
          <p:cNvSpPr txBox="1"/>
          <p:nvPr/>
        </p:nvSpPr>
        <p:spPr>
          <a:xfrm>
            <a:off x="1079497" y="3749529"/>
            <a:ext cx="10007602" cy="2677656"/>
          </a:xfrm>
          <a:prstGeom prst="rect">
            <a:avLst/>
          </a:prstGeom>
          <a:solidFill>
            <a:srgbClr val="FDEFED"/>
          </a:solidFill>
          <a:ln w="19050">
            <a:solidFill>
              <a:srgbClr val="F2644C"/>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「因為要做一個全台灣都可以用的</a:t>
            </a:r>
            <a:r>
              <a:rPr lang="en-US" altLang="zh-TW" sz="2400" dirty="0">
                <a:latin typeface="標楷體" panose="03000509000000000000" pitchFamily="65" charset="-120"/>
                <a:ea typeface="標楷體" panose="03000509000000000000" pitchFamily="65" charset="-120"/>
              </a:rPr>
              <a:t>metadata</a:t>
            </a:r>
            <a:r>
              <a:rPr lang="zh-TW" altLang="en-US" sz="2400" dirty="0">
                <a:latin typeface="標楷體" panose="03000509000000000000" pitchFamily="65" charset="-120"/>
                <a:ea typeface="標楷體" panose="03000509000000000000" pitchFamily="65" charset="-120"/>
              </a:rPr>
              <a:t>非常困難，不只是整合問題，我覺得它那個欄位你要到怎麼樣？大家都統整合適的話，［可能］就會變成只有三個，這樣會完全無法使用，所以我覺得連結是一個很好的方式。」（</a:t>
            </a:r>
            <a:r>
              <a:rPr lang="en-US" altLang="zh-TW" sz="2400" dirty="0">
                <a:latin typeface="標楷體" panose="03000509000000000000" pitchFamily="65" charset="-120"/>
                <a:ea typeface="標楷體" panose="03000509000000000000" pitchFamily="65" charset="-120"/>
              </a:rPr>
              <a:t>N2</a:t>
            </a:r>
            <a:r>
              <a:rPr lang="zh-TW" altLang="en-US" sz="2400" dirty="0" smtClean="0">
                <a:latin typeface="標楷體" panose="03000509000000000000" pitchFamily="65" charset="-120"/>
                <a:ea typeface="標楷體" panose="03000509000000000000" pitchFamily="65" charset="-120"/>
              </a:rPr>
              <a:t>）</a:t>
            </a:r>
            <a:endParaRPr lang="en-US" altLang="zh-TW" sz="2400" dirty="0" smtClean="0">
              <a:latin typeface="標楷體" panose="03000509000000000000" pitchFamily="65" charset="-120"/>
              <a:ea typeface="標楷體" panose="03000509000000000000" pitchFamily="65" charset="-120"/>
            </a:endParaRPr>
          </a:p>
          <a:p>
            <a:endParaRPr lang="en-US" altLang="zh-TW" sz="2400" dirty="0">
              <a:latin typeface="標楷體" panose="03000509000000000000" pitchFamily="65" charset="-120"/>
              <a:ea typeface="標楷體" panose="03000509000000000000" pitchFamily="65" charset="-120"/>
            </a:endParaRPr>
          </a:p>
          <a:p>
            <a:r>
              <a:rPr lang="zh-TW" altLang="zh-TW" sz="2400" dirty="0">
                <a:latin typeface="標楷體" panose="03000509000000000000" pitchFamily="65" charset="-120"/>
                <a:ea typeface="標楷體" panose="03000509000000000000" pitchFamily="65" charset="-120"/>
              </a:rPr>
              <a:t>「其實各個館所的屬性跟編目的方式不一樣，所以變成說整合的時候，他一套系統有沒有辦法吃掉所有的欄位這樣，會有這樣的問題。」</a:t>
            </a:r>
            <a:r>
              <a:rPr lang="en-US" altLang="zh-TW" sz="2400" dirty="0">
                <a:latin typeface="標楷體" panose="03000509000000000000" pitchFamily="65" charset="-120"/>
                <a:ea typeface="標楷體" panose="03000509000000000000" pitchFamily="65" charset="-120"/>
              </a:rPr>
              <a:t>(S3</a:t>
            </a:r>
            <a:r>
              <a:rPr lang="en-US" altLang="zh-TW" sz="2400" dirty="0" smtClean="0">
                <a:latin typeface="標楷體" panose="03000509000000000000" pitchFamily="65" charset="-120"/>
                <a:ea typeface="標楷體" panose="03000509000000000000" pitchFamily="65" charset="-120"/>
              </a:rPr>
              <a:t>)</a:t>
            </a:r>
            <a:endParaRPr lang="en-US" altLang="zh-TW" sz="2400" dirty="0">
              <a:latin typeface="標楷體" panose="03000509000000000000" pitchFamily="65" charset="-120"/>
              <a:ea typeface="標楷體" panose="03000509000000000000" pitchFamily="65" charset="-120"/>
            </a:endParaRP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27</a:t>
            </a:fld>
            <a:endParaRPr lang="zh-TW" altLang="en-US" dirty="0"/>
          </a:p>
        </p:txBody>
      </p:sp>
    </p:spTree>
    <p:extLst>
      <p:ext uri="{BB962C8B-B14F-4D97-AF65-F5344CB8AC3E}">
        <p14:creationId xmlns:p14="http://schemas.microsoft.com/office/powerpoint/2010/main" val="1700552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7</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來自</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其他典藏單位的與談者對合作之</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考量</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(2/2)</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9" y="1979729"/>
            <a:ext cx="9677401" cy="566822"/>
          </a:xfrm>
          <a:prstGeom prst="rect">
            <a:avLst/>
          </a:prstGeom>
          <a:noFill/>
        </p:spPr>
        <p:txBody>
          <a:bodyPr wrap="square" rtlCol="0">
            <a:spAutoFit/>
          </a:bodyPr>
          <a:lstStyle/>
          <a:p>
            <a:pPr>
              <a:lnSpc>
                <a:spcPts val="3700"/>
              </a:lnSpc>
            </a:pPr>
            <a:r>
              <a:rPr lang="zh-TW" altLang="en-US" sz="2400" dirty="0" smtClean="0">
                <a:solidFill>
                  <a:schemeClr val="bg1">
                    <a:lumMod val="50000"/>
                  </a:schemeClr>
                </a:solidFill>
              </a:rPr>
              <a:t>此外</a:t>
            </a:r>
            <a:r>
              <a:rPr lang="zh-TW" altLang="en-US" sz="2400" dirty="0">
                <a:solidFill>
                  <a:schemeClr val="bg1">
                    <a:lumMod val="50000"/>
                  </a:schemeClr>
                </a:solidFill>
              </a:rPr>
              <a:t>，與談者也關心各個典藏單元之間的競合問題。</a:t>
            </a:r>
            <a:endParaRPr lang="en-US" altLang="zh-TW" sz="2400" dirty="0" smtClean="0">
              <a:solidFill>
                <a:schemeClr val="bg1">
                  <a:lumMod val="50000"/>
                </a:schemeClr>
              </a:solidFill>
            </a:endParaRPr>
          </a:p>
        </p:txBody>
      </p:sp>
      <p:sp>
        <p:nvSpPr>
          <p:cNvPr id="6" name="文字方塊 5"/>
          <p:cNvSpPr txBox="1"/>
          <p:nvPr/>
        </p:nvSpPr>
        <p:spPr>
          <a:xfrm>
            <a:off x="1079497" y="2784329"/>
            <a:ext cx="10007602" cy="2677656"/>
          </a:xfrm>
          <a:prstGeom prst="rect">
            <a:avLst/>
          </a:prstGeom>
          <a:solidFill>
            <a:srgbClr val="FDEFED"/>
          </a:solidFill>
          <a:ln w="19050">
            <a:solidFill>
              <a:srgbClr val="F2644C"/>
            </a:solidFill>
            <a:prstDash val="sysDot"/>
          </a:ln>
        </p:spPr>
        <p:txBody>
          <a:bodyPr wrap="square" rtlCol="0">
            <a:spAutoFit/>
          </a:bodyPr>
          <a:lstStyle/>
          <a:p>
            <a:r>
              <a:rPr lang="zh-TW" altLang="en-US" sz="2400" dirty="0">
                <a:latin typeface="標楷體" panose="03000509000000000000" pitchFamily="65" charset="-120"/>
                <a:ea typeface="標楷體" panose="03000509000000000000" pitchFamily="65" charset="-120"/>
              </a:rPr>
              <a:t>「曾經收到國圖有一個文，</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就是希望說我們館也可以</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就是我們要求國圖授權我們這個展品，國圖也相對要求我們去做交換這樣。那這件事情其實我們在館內有一個蠻大的討論，就是說那是不是國圖也要跨到我們文學這領域來收這樣的東西？那是不是我們收的腳步要再比國圖更快一點？就是會有這種相競合的一個狀態。我不知道說這樣子的一個狀態對於</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，因為我們博物館就是館藏對我們很重要，那今天國圖如果收了，變成說我們沒有這個發言權，我不知道這樣子的狀態會不會變成說</a:t>
            </a:r>
            <a:r>
              <a:rPr lang="en-US" altLang="zh-TW" sz="2400" dirty="0">
                <a:latin typeface="標楷體" panose="03000509000000000000" pitchFamily="65" charset="-120"/>
                <a:ea typeface="標楷體" panose="03000509000000000000" pitchFamily="65" charset="-120"/>
              </a:rPr>
              <a:t>…</a:t>
            </a:r>
            <a:r>
              <a:rPr lang="zh-TW" altLang="en-US" sz="2400" dirty="0">
                <a:latin typeface="標楷體" panose="03000509000000000000" pitchFamily="65" charset="-120"/>
                <a:ea typeface="標楷體" panose="03000509000000000000" pitchFamily="65" charset="-120"/>
              </a:rPr>
              <a:t>。」</a:t>
            </a:r>
            <a:r>
              <a:rPr lang="en-US" altLang="zh-TW" sz="2400" dirty="0">
                <a:latin typeface="標楷體" panose="03000509000000000000" pitchFamily="65" charset="-120"/>
                <a:ea typeface="標楷體" panose="03000509000000000000" pitchFamily="65" charset="-120"/>
              </a:rPr>
              <a:t>(S3)</a:t>
            </a: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28</a:t>
            </a:fld>
            <a:endParaRPr lang="zh-TW" altLang="en-US" dirty="0"/>
          </a:p>
        </p:txBody>
      </p:sp>
    </p:spTree>
    <p:extLst>
      <p:ext uri="{BB962C8B-B14F-4D97-AF65-F5344CB8AC3E}">
        <p14:creationId xmlns:p14="http://schemas.microsoft.com/office/powerpoint/2010/main" val="1978610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70656" y="1622065"/>
            <a:ext cx="10650689" cy="2585323"/>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本次「</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教育部補助大學以社教機構為基地之數位人文計畫：</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重現臺灣記憶前</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置研究」一案中</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，由共同</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主持人邱子恒教授負責執行「臺灣記憶」原系統之使用者行為及需求分析</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，提供國家</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圖書館日後參用。</a:t>
            </a:r>
            <a:endParaRPr lang="zh-CN"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276983"/>
            <a:ext cx="2191337" cy="615553"/>
          </a:xfrm>
          <a:prstGeom prst="rect">
            <a:avLst/>
          </a:prstGeom>
          <a:noFill/>
        </p:spPr>
        <p:txBody>
          <a:bodyPr wrap="square" lIns="0" tIns="0" rIns="0" bIns="0" rtlCol="0" anchor="ctr">
            <a:spAutoFit/>
          </a:bodyPr>
          <a:lstStyle/>
          <a:p>
            <a:r>
              <a:rPr lang="zh-TW" altLang="en-US" sz="4000" b="1" dirty="0">
                <a:solidFill>
                  <a:schemeClr val="accent4"/>
                </a:solidFill>
                <a:latin typeface="Arial" panose="020B0604020202020204" pitchFamily="34" charset="0"/>
                <a:ea typeface="微软雅黑" panose="020B0503020204020204" pitchFamily="34" charset="-122"/>
                <a:sym typeface="Arial" panose="020B0604020202020204" pitchFamily="34" charset="0"/>
              </a:rPr>
              <a:t>一</a:t>
            </a:r>
            <a:r>
              <a:rPr lang="en-US" altLang="zh-TW" sz="4000" b="1"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rPr>
              <a:t>. </a:t>
            </a:r>
            <a:r>
              <a:rPr lang="zh-TW" altLang="en-US" sz="4000" b="1"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rPr>
              <a:t>前言</a:t>
            </a:r>
            <a:endParaRPr lang="zh-CN" altLang="en-US" sz="4000" b="1" dirty="0">
              <a:solidFill>
                <a:schemeClr val="accent4"/>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2</a:t>
            </a:fld>
            <a:endParaRPr lang="zh-TW" altLang="en-US" dirty="0"/>
          </a:p>
        </p:txBody>
      </p:sp>
    </p:spTree>
    <p:extLst>
      <p:ext uri="{BB962C8B-B14F-4D97-AF65-F5344CB8AC3E}">
        <p14:creationId xmlns:p14="http://schemas.microsoft.com/office/powerpoint/2010/main" val="369162503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8</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焦點</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團體座談衍生的建議</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46429"/>
            <a:ext cx="9677401" cy="3374642"/>
          </a:xfrm>
          <a:prstGeom prst="rect">
            <a:avLst/>
          </a:prstGeom>
          <a:noFill/>
        </p:spPr>
        <p:txBody>
          <a:bodyPr wrap="square" rtlCol="0">
            <a:spAutoFit/>
          </a:bodyPr>
          <a:lstStyle/>
          <a:p>
            <a:pPr>
              <a:lnSpc>
                <a:spcPts val="3700"/>
              </a:lnSpc>
            </a:pPr>
            <a:r>
              <a:rPr lang="en-US" altLang="zh-TW" sz="2400" dirty="0" smtClean="0">
                <a:solidFill>
                  <a:schemeClr val="bg1">
                    <a:lumMod val="50000"/>
                  </a:schemeClr>
                </a:solidFill>
              </a:rPr>
              <a:t>	</a:t>
            </a:r>
            <a:r>
              <a:rPr lang="zh-TW" altLang="en-US" sz="2400" dirty="0">
                <a:solidFill>
                  <a:schemeClr val="bg1">
                    <a:lumMod val="50000"/>
                  </a:schemeClr>
                </a:solidFill>
              </a:rPr>
              <a:t>北區的座談中有一位與談者來自行銷企劃公司，他表示他們公司常會接委外案，專門幫政府單位、建商或事務所做一些歷史專書。上次用到臺灣記憶的圖像是為臺北市政府都更處製作計畫城市，講解二次大戰之後臺北變遷的歷史。與談者不解的是，編製這類圖冊的過程中常需要蒐集採用很多圖像，他們廠商除成品外，過程中產生的相關檔案也都一併交付，但他的觀察每個主題相關或延續性的標案，資料圖像蒐集工作似乎都得重新來過</a:t>
            </a:r>
            <a:r>
              <a:rPr lang="zh-TW" altLang="en-US" sz="2400" dirty="0" smtClean="0">
                <a:solidFill>
                  <a:schemeClr val="bg1">
                    <a:lumMod val="50000"/>
                  </a:schemeClr>
                </a:solidFill>
              </a:rPr>
              <a:t>。</a:t>
            </a:r>
            <a:endParaRPr lang="en-US" altLang="zh-TW" sz="2400" dirty="0" smtClean="0">
              <a:solidFill>
                <a:schemeClr val="bg1">
                  <a:lumMod val="50000"/>
                </a:schemeClr>
              </a:solidFill>
            </a:endParaRP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29</a:t>
            </a:fld>
            <a:endParaRPr lang="zh-TW" altLang="en-US" dirty="0"/>
          </a:p>
        </p:txBody>
      </p:sp>
    </p:spTree>
    <p:extLst>
      <p:ext uri="{BB962C8B-B14F-4D97-AF65-F5344CB8AC3E}">
        <p14:creationId xmlns:p14="http://schemas.microsoft.com/office/powerpoint/2010/main" val="38794330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8</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焦點</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團體座談衍生的建議</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594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三</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研究發現</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46429"/>
            <a:ext cx="9677401" cy="2425664"/>
          </a:xfrm>
          <a:prstGeom prst="rect">
            <a:avLst/>
          </a:prstGeom>
          <a:noFill/>
        </p:spPr>
        <p:txBody>
          <a:bodyPr wrap="square" rtlCol="0">
            <a:spAutoFit/>
          </a:bodyPr>
          <a:lstStyle/>
          <a:p>
            <a:pPr>
              <a:lnSpc>
                <a:spcPts val="3700"/>
              </a:lnSpc>
            </a:pPr>
            <a:r>
              <a:rPr lang="en-US" altLang="zh-TW" sz="2400" dirty="0" smtClean="0">
                <a:solidFill>
                  <a:schemeClr val="bg1">
                    <a:lumMod val="50000"/>
                  </a:schemeClr>
                </a:solidFill>
              </a:rPr>
              <a:t>	</a:t>
            </a:r>
            <a:r>
              <a:rPr lang="zh-TW" altLang="en-US" sz="2400" dirty="0">
                <a:solidFill>
                  <a:schemeClr val="bg1">
                    <a:lumMod val="50000"/>
                  </a:schemeClr>
                </a:solidFill>
              </a:rPr>
              <a:t>事實上標案成果的驗收資料，除成品之外通常包括附件，因此相關檔案的保留不當，恐怕是這些機構的檔案管理相關規定與作業的問題。有的與談者甚至建議，他們依法會送存出版品到國家圖書館，若是可以將這些製程所產生的附件圖像電子檔也一併送存，將來各政府機關構就可能有重覆應用的機會。</a:t>
            </a:r>
            <a:endParaRPr lang="en-US" altLang="zh-TW" sz="2400" dirty="0">
              <a:solidFill>
                <a:schemeClr val="bg1">
                  <a:lumMod val="50000"/>
                </a:schemeClr>
              </a:solidFill>
            </a:endParaRP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30</a:t>
            </a:fld>
            <a:endParaRPr lang="zh-TW" altLang="en-US" dirty="0"/>
          </a:p>
        </p:txBody>
      </p:sp>
    </p:spTree>
    <p:extLst>
      <p:ext uri="{BB962C8B-B14F-4D97-AF65-F5344CB8AC3E}">
        <p14:creationId xmlns:p14="http://schemas.microsoft.com/office/powerpoint/2010/main" val="40200400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框 5"/>
          <p:cNvSpPr txBox="1">
            <a:spLocks noChangeArrowheads="1"/>
          </p:cNvSpPr>
          <p:nvPr/>
        </p:nvSpPr>
        <p:spPr bwMode="auto">
          <a:xfrm>
            <a:off x="4501654" y="3134536"/>
            <a:ext cx="3188694"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TW" altLang="en-US" sz="3733" b="1" dirty="0">
                <a:solidFill>
                  <a:schemeClr val="accent2"/>
                </a:solidFill>
                <a:latin typeface="+mn-lt"/>
                <a:ea typeface="+mn-ea"/>
                <a:cs typeface="+mn-ea"/>
                <a:sym typeface="+mn-lt"/>
              </a:rPr>
              <a:t>四</a:t>
            </a:r>
            <a:r>
              <a:rPr lang="en-US" altLang="zh-CN" sz="3733" b="1" dirty="0" smtClean="0">
                <a:solidFill>
                  <a:schemeClr val="accent2"/>
                </a:solidFill>
                <a:latin typeface="+mn-lt"/>
                <a:ea typeface="+mn-ea"/>
                <a:cs typeface="+mn-ea"/>
                <a:sym typeface="+mn-lt"/>
              </a:rPr>
              <a:t>.</a:t>
            </a:r>
            <a:r>
              <a:rPr lang="zh-TW" altLang="en-US" sz="3733" b="1" dirty="0" smtClean="0">
                <a:solidFill>
                  <a:schemeClr val="accent2"/>
                </a:solidFill>
                <a:latin typeface="+mn-lt"/>
                <a:ea typeface="+mn-ea"/>
                <a:cs typeface="+mn-ea"/>
                <a:sym typeface="+mn-lt"/>
              </a:rPr>
              <a:t>結論與建議</a:t>
            </a:r>
            <a:endParaRPr lang="zh-CN" altLang="en-US" sz="3733" b="1" dirty="0">
              <a:solidFill>
                <a:schemeClr val="accent2"/>
              </a:solidFill>
              <a:latin typeface="+mn-lt"/>
              <a:ea typeface="+mn-ea"/>
              <a:cs typeface="+mn-ea"/>
              <a:sym typeface="+mn-lt"/>
            </a:endParaRP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31</a:t>
            </a:fld>
            <a:endParaRPr lang="zh-TW" altLang="en-US" dirty="0"/>
          </a:p>
        </p:txBody>
      </p:sp>
    </p:spTree>
    <p:custDataLst>
      <p:tags r:id="rId1"/>
    </p:custDataLst>
    <p:extLst>
      <p:ext uri="{BB962C8B-B14F-4D97-AF65-F5344CB8AC3E}">
        <p14:creationId xmlns:p14="http://schemas.microsoft.com/office/powerpoint/2010/main" val="37432847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規劃</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完整一致的技術與說明文件</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32425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四</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結論與建議</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46429"/>
            <a:ext cx="9677401" cy="2973891"/>
          </a:xfrm>
          <a:prstGeom prst="rect">
            <a:avLst/>
          </a:prstGeom>
          <a:noFill/>
        </p:spPr>
        <p:txBody>
          <a:bodyPr wrap="square" rtlCol="0">
            <a:spAutoFit/>
          </a:bodyPr>
          <a:lstStyle/>
          <a:p>
            <a:pPr>
              <a:lnSpc>
                <a:spcPts val="3800"/>
              </a:lnSpc>
            </a:pPr>
            <a:r>
              <a:rPr lang="en-US" altLang="zh-TW" sz="2400" dirty="0" smtClean="0">
                <a:solidFill>
                  <a:schemeClr val="bg1">
                    <a:lumMod val="50000"/>
                  </a:schemeClr>
                </a:solidFill>
              </a:rPr>
              <a:t>	</a:t>
            </a:r>
            <a:r>
              <a:rPr lang="zh-TW" altLang="en-US" sz="2400" dirty="0">
                <a:solidFill>
                  <a:schemeClr val="bg1">
                    <a:lumMod val="50000"/>
                  </a:schemeClr>
                </a:solidFill>
              </a:rPr>
              <a:t>未來的新系統依規劃，各合作機構將以帳號密碼分散建置相關資源，並可擁有自己的獨立網頁。而此次需求調查研究發現，一般典藏單位對資源授權與權限管理方面的知識與技能有限，對於將實體資源數位化時用什麼樣的規格、提交資源時詮釋資料（</a:t>
            </a:r>
            <a:r>
              <a:rPr lang="en-US" altLang="zh-TW" sz="2400" dirty="0">
                <a:solidFill>
                  <a:schemeClr val="bg1">
                    <a:lumMod val="50000"/>
                  </a:schemeClr>
                </a:solidFill>
              </a:rPr>
              <a:t>metadata</a:t>
            </a:r>
            <a:r>
              <a:rPr lang="zh-TW" altLang="en-US" sz="2400" dirty="0">
                <a:solidFill>
                  <a:schemeClr val="bg1">
                    <a:lumMod val="50000"/>
                  </a:schemeClr>
                </a:solidFill>
              </a:rPr>
              <a:t>）怎麼著錄，還有著作權方面、使用權方面的問題</a:t>
            </a:r>
            <a:r>
              <a:rPr lang="en-US" altLang="zh-TW" sz="2400" dirty="0">
                <a:solidFill>
                  <a:schemeClr val="bg1">
                    <a:lumMod val="50000"/>
                  </a:schemeClr>
                </a:solidFill>
              </a:rPr>
              <a:t>…</a:t>
            </a:r>
            <a:r>
              <a:rPr lang="zh-TW" altLang="en-US" sz="2400" dirty="0">
                <a:solidFill>
                  <a:schemeClr val="bg1">
                    <a:lumMod val="50000"/>
                  </a:schemeClr>
                </a:solidFill>
              </a:rPr>
              <a:t>，都應該要有個規範。因此國家圖書館必須事先訂定相關的技術與說明文件，以利合作建置的順利進行。</a:t>
            </a:r>
            <a:endParaRPr lang="en-US" altLang="zh-TW" sz="2400" dirty="0" smtClean="0">
              <a:solidFill>
                <a:schemeClr val="bg1">
                  <a:lumMod val="50000"/>
                </a:schemeClr>
              </a:solidFill>
            </a:endParaRP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32</a:t>
            </a:fld>
            <a:endParaRPr lang="zh-TW" altLang="en-US" dirty="0"/>
          </a:p>
        </p:txBody>
      </p:sp>
    </p:spTree>
    <p:extLst>
      <p:ext uri="{BB962C8B-B14F-4D97-AF65-F5344CB8AC3E}">
        <p14:creationId xmlns:p14="http://schemas.microsoft.com/office/powerpoint/2010/main" val="11876895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650819"/>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聘用</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具臺灣史研究背景的專職館員</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9758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四</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結論與建議</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46429"/>
            <a:ext cx="9677401" cy="3461204"/>
          </a:xfrm>
          <a:prstGeom prst="rect">
            <a:avLst/>
          </a:prstGeom>
          <a:noFill/>
        </p:spPr>
        <p:txBody>
          <a:bodyPr wrap="square" rtlCol="0">
            <a:spAutoFit/>
          </a:bodyPr>
          <a:lstStyle/>
          <a:p>
            <a:pPr>
              <a:lnSpc>
                <a:spcPts val="3800"/>
              </a:lnSpc>
            </a:pPr>
            <a:r>
              <a:rPr lang="en-US" altLang="zh-TW" sz="2400" dirty="0" smtClean="0">
                <a:solidFill>
                  <a:schemeClr val="bg1">
                    <a:lumMod val="50000"/>
                  </a:schemeClr>
                </a:solidFill>
              </a:rPr>
              <a:t>	</a:t>
            </a:r>
            <a:r>
              <a:rPr lang="zh-TW" altLang="en-US" sz="2400" dirty="0">
                <a:solidFill>
                  <a:schemeClr val="bg1">
                    <a:lumMod val="50000"/>
                  </a:schemeClr>
                </a:solidFill>
              </a:rPr>
              <a:t>好的檢索結果根基於詳實的著錄與使用者導向的知識組織架構。也就是說，如果希望能夠比較精準地去查詢到相關的影像或資料時，藏品</a:t>
            </a:r>
            <a:r>
              <a:rPr lang="en-US" altLang="zh-TW" sz="2400" dirty="0">
                <a:solidFill>
                  <a:schemeClr val="bg1">
                    <a:lumMod val="50000"/>
                  </a:schemeClr>
                </a:solidFill>
              </a:rPr>
              <a:t>metadata</a:t>
            </a:r>
            <a:r>
              <a:rPr lang="zh-TW" altLang="en-US" sz="2400" dirty="0">
                <a:solidFill>
                  <a:schemeClr val="bg1">
                    <a:lumMod val="50000"/>
                  </a:schemeClr>
                </a:solidFill>
              </a:rPr>
              <a:t>的描述資料可能需要具相關學術背景的學者專家來賦予一些專業的詞彙。國家圖書館因設有漢學研究中心，現任教育人員中已有多位具中文、歷史博士學位的教育人員關背景的人力。建議未來增聘具臺灣史研究背景的專職博士級編輯，以利持續建置與永續經營臺灣記憶系統及臺灣研究相關資源。</a:t>
            </a:r>
            <a:endParaRPr lang="en-US" altLang="zh-TW" sz="2400" dirty="0" smtClean="0">
              <a:solidFill>
                <a:schemeClr val="bg1">
                  <a:lumMod val="50000"/>
                </a:schemeClr>
              </a:solidFill>
            </a:endParaRP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33</a:t>
            </a:fld>
            <a:endParaRPr lang="zh-TW" altLang="en-US" dirty="0"/>
          </a:p>
        </p:txBody>
      </p:sp>
    </p:spTree>
    <p:extLst>
      <p:ext uri="{BB962C8B-B14F-4D97-AF65-F5344CB8AC3E}">
        <p14:creationId xmlns:p14="http://schemas.microsoft.com/office/powerpoint/2010/main" val="16649085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3.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進行</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典藏單位相關資源與合作意願</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調查</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(1/2)</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9885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四</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結論與建議</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081329"/>
            <a:ext cx="9677401" cy="4362733"/>
          </a:xfrm>
          <a:prstGeom prst="rect">
            <a:avLst/>
          </a:prstGeom>
          <a:noFill/>
        </p:spPr>
        <p:txBody>
          <a:bodyPr wrap="square" rtlCol="0">
            <a:spAutoFit/>
          </a:bodyPr>
          <a:lstStyle/>
          <a:p>
            <a:pPr>
              <a:lnSpc>
                <a:spcPts val="3700"/>
              </a:lnSpc>
            </a:pPr>
            <a:r>
              <a:rPr lang="en-US" altLang="zh-TW" sz="2400" dirty="0" smtClean="0">
                <a:solidFill>
                  <a:schemeClr val="bg1">
                    <a:lumMod val="50000"/>
                  </a:schemeClr>
                </a:solidFill>
              </a:rPr>
              <a:t>	</a:t>
            </a:r>
            <a:r>
              <a:rPr lang="zh-TW" altLang="en-US" sz="2400" dirty="0">
                <a:solidFill>
                  <a:schemeClr val="bg1">
                    <a:lumMod val="50000"/>
                  </a:schemeClr>
                </a:solidFill>
              </a:rPr>
              <a:t>此次需求調查焦點座談中，與談者提到許多他們為進行研究與執行業務時會去接觸並索取臺灣相關圖像的單位。</a:t>
            </a:r>
            <a:r>
              <a:rPr lang="zh-TW" altLang="en-US" sz="2400" dirty="0" smtClean="0">
                <a:solidFill>
                  <a:schemeClr val="bg1">
                    <a:lumMod val="50000"/>
                  </a:schemeClr>
                </a:solidFill>
              </a:rPr>
              <a:t>除了一般</a:t>
            </a:r>
            <a:r>
              <a:rPr lang="zh-TW" altLang="en-US" sz="2400" dirty="0">
                <a:solidFill>
                  <a:schemeClr val="bg1">
                    <a:lumMod val="50000"/>
                  </a:schemeClr>
                </a:solidFill>
              </a:rPr>
              <a:t>認知的學術研究機構和中央及地方的文獻</a:t>
            </a:r>
            <a:r>
              <a:rPr lang="en-US" altLang="zh-TW" sz="2400" dirty="0">
                <a:solidFill>
                  <a:schemeClr val="bg1">
                    <a:lumMod val="50000"/>
                  </a:schemeClr>
                </a:solidFill>
              </a:rPr>
              <a:t>/</a:t>
            </a:r>
            <a:r>
              <a:rPr lang="zh-TW" altLang="en-US" sz="2400" dirty="0">
                <a:solidFill>
                  <a:schemeClr val="bg1">
                    <a:lumMod val="50000"/>
                  </a:schemeClr>
                </a:solidFill>
              </a:rPr>
              <a:t>文物典藏單位之外，尚有其他公家機關</a:t>
            </a:r>
            <a:r>
              <a:rPr lang="en-US" altLang="zh-TW" sz="2400" dirty="0">
                <a:solidFill>
                  <a:schemeClr val="bg1">
                    <a:lumMod val="50000"/>
                  </a:schemeClr>
                </a:solidFill>
              </a:rPr>
              <a:t>(</a:t>
            </a:r>
            <a:r>
              <a:rPr lang="zh-TW" altLang="en-US" sz="2400" dirty="0">
                <a:solidFill>
                  <a:schemeClr val="bg1">
                    <a:lumMod val="50000"/>
                  </a:schemeClr>
                </a:solidFill>
              </a:rPr>
              <a:t>如：外交部、鐵路局、國家公園管理處、國家風景管理處、公路總局、交通部觀光局</a:t>
            </a:r>
            <a:r>
              <a:rPr lang="en-US" altLang="zh-TW" sz="2400" dirty="0">
                <a:solidFill>
                  <a:schemeClr val="bg1">
                    <a:lumMod val="50000"/>
                  </a:schemeClr>
                </a:solidFill>
              </a:rPr>
              <a:t>)</a:t>
            </a:r>
            <a:r>
              <a:rPr lang="zh-TW" altLang="en-US" sz="2400" dirty="0">
                <a:solidFill>
                  <a:schemeClr val="bg1">
                    <a:lumMod val="50000"/>
                  </a:schemeClr>
                </a:solidFill>
              </a:rPr>
              <a:t>，地方政府的港務局及區（鄉）公所；而民間的出版社、原住民聚落國小、部落文史工作室、地方文化館、外包策展廠商、學者專家及耆老士紳個人珍藏等也被提及。因此建議後續進行資源調查時對象應該更全面，調查內容宜包括相關資源的類型、數量、已數位化比率、合作意願。</a:t>
            </a:r>
            <a:endParaRPr lang="en-US" altLang="zh-TW" sz="2400" dirty="0" smtClean="0">
              <a:solidFill>
                <a:schemeClr val="bg1">
                  <a:lumMod val="50000"/>
                </a:schemeClr>
              </a:solidFill>
            </a:endParaRP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34</a:t>
            </a:fld>
            <a:endParaRPr lang="zh-TW" altLang="en-US" dirty="0"/>
          </a:p>
        </p:txBody>
      </p:sp>
    </p:spTree>
    <p:extLst>
      <p:ext uri="{BB962C8B-B14F-4D97-AF65-F5344CB8AC3E}">
        <p14:creationId xmlns:p14="http://schemas.microsoft.com/office/powerpoint/2010/main" val="20538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57956" y="1241065"/>
            <a:ext cx="11434044" cy="738664"/>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3. </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進行</a:t>
            </a:r>
            <a:r>
              <a:rPr lang="zh-TW"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rPr>
              <a:t>典藏單位相關資源與合作意願</a:t>
            </a:r>
            <a:r>
              <a:rPr lang="zh-TW" altLang="en-US"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調查</a:t>
            </a:r>
            <a:r>
              <a:rPr lang="en-US" altLang="zh-TW" sz="3200" b="1" dirty="0" smtClean="0">
                <a:solidFill>
                  <a:schemeClr val="accent6"/>
                </a:solidFill>
                <a:latin typeface="Arial" panose="020B0604020202020204" pitchFamily="34" charset="0"/>
                <a:ea typeface="微软雅黑" panose="020B0503020204020204" pitchFamily="34" charset="-122"/>
                <a:sym typeface="Arial" panose="020B0604020202020204" pitchFamily="34" charset="0"/>
              </a:rPr>
              <a:t>(2/2)</a:t>
            </a:r>
            <a:endParaRPr lang="zh-CN" altLang="en-US" sz="3200" b="1" dirty="0">
              <a:solidFill>
                <a:schemeClr val="accent6"/>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22379"/>
            <a:ext cx="2937745" cy="524759"/>
          </a:xfrm>
          <a:prstGeom prst="rect">
            <a:avLst/>
          </a:prstGeom>
          <a:noFill/>
        </p:spPr>
        <p:txBody>
          <a:bodyPr wrap="square" lIns="0" tIns="0" rIns="0" bIns="0" rtlCol="0" anchor="ctr">
            <a:spAutoFit/>
          </a:bodyPr>
          <a:lstStyle/>
          <a:p>
            <a:r>
              <a:rPr lang="zh-TW"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四</a:t>
            </a:r>
            <a:r>
              <a:rPr lang="en-US" altLang="zh-TW"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結論與建議</a:t>
            </a:r>
            <a:endParaRPr lang="zh-CN" altLang="en-US" sz="341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文字方塊 1"/>
          <p:cNvSpPr txBox="1"/>
          <p:nvPr/>
        </p:nvSpPr>
        <p:spPr>
          <a:xfrm>
            <a:off x="1079498" y="2246429"/>
            <a:ext cx="9677401" cy="2939266"/>
          </a:xfrm>
          <a:prstGeom prst="rect">
            <a:avLst/>
          </a:prstGeom>
          <a:noFill/>
        </p:spPr>
        <p:txBody>
          <a:bodyPr wrap="square" rtlCol="0">
            <a:spAutoFit/>
          </a:bodyPr>
          <a:lstStyle/>
          <a:p>
            <a:pPr>
              <a:lnSpc>
                <a:spcPts val="3700"/>
              </a:lnSpc>
            </a:pPr>
            <a:r>
              <a:rPr lang="en-US" altLang="zh-TW" sz="2400" dirty="0" smtClean="0">
                <a:solidFill>
                  <a:schemeClr val="bg1">
                    <a:lumMod val="50000"/>
                  </a:schemeClr>
                </a:solidFill>
              </a:rPr>
              <a:t>	</a:t>
            </a:r>
            <a:r>
              <a:rPr lang="zh-TW" altLang="en-US" sz="2400" dirty="0" smtClean="0">
                <a:solidFill>
                  <a:schemeClr val="bg1">
                    <a:lumMod val="50000"/>
                  </a:schemeClr>
                </a:solidFill>
              </a:rPr>
              <a:t>另外</a:t>
            </a:r>
            <a:r>
              <a:rPr lang="zh-TW" altLang="en-US" sz="2400" dirty="0">
                <a:solidFill>
                  <a:schemeClr val="bg1">
                    <a:lumMod val="50000"/>
                  </a:schemeClr>
                </a:solidFill>
              </a:rPr>
              <a:t>，由於與談者有人提到各機關構收費標準不一的困惑，因此也建議可針對該單位是否已進行授權申請機制及收費規定進行</a:t>
            </a:r>
            <a:r>
              <a:rPr lang="zh-TW" altLang="en-US" sz="2400" dirty="0" smtClean="0">
                <a:solidFill>
                  <a:schemeClr val="bg1">
                    <a:lumMod val="50000"/>
                  </a:schemeClr>
                </a:solidFill>
              </a:rPr>
              <a:t>了解。</a:t>
            </a:r>
            <a:r>
              <a:rPr lang="zh-TW" altLang="en-US" sz="2400" dirty="0">
                <a:solidFill>
                  <a:schemeClr val="bg1">
                    <a:lumMod val="50000"/>
                  </a:schemeClr>
                </a:solidFill>
              </a:rPr>
              <a:t>最後，由於國家圖書館掌管業務範圍廣泛，各組室都會依其需求對全國各單位進行調查，內容與本問卷難免有重疊之處，可能造成受調單位多次回覆問卷的困擾，建議本案業管組室參酌考本問卷調查設計之理念與題項，整合國圖其他組室之相關調查後再行施測。</a:t>
            </a:r>
          </a:p>
        </p:txBody>
      </p:sp>
      <p:sp>
        <p:nvSpPr>
          <p:cNvPr id="3" name="投影片編號版面配置區 2"/>
          <p:cNvSpPr>
            <a:spLocks noGrp="1"/>
          </p:cNvSpPr>
          <p:nvPr>
            <p:ph type="sldNum" sz="quarter" idx="12"/>
          </p:nvPr>
        </p:nvSpPr>
        <p:spPr/>
        <p:txBody>
          <a:bodyPr/>
          <a:lstStyle/>
          <a:p>
            <a:fld id="{757B313C-5C9C-4072-B686-56C563E999DB}" type="slidenum">
              <a:rPr lang="zh-TW" altLang="en-US" smtClean="0"/>
              <a:pPr/>
              <a:t>35</a:t>
            </a:fld>
            <a:endParaRPr lang="zh-TW" altLang="en-US" dirty="0"/>
          </a:p>
        </p:txBody>
      </p:sp>
    </p:spTree>
    <p:extLst>
      <p:ext uri="{BB962C8B-B14F-4D97-AF65-F5344CB8AC3E}">
        <p14:creationId xmlns:p14="http://schemas.microsoft.com/office/powerpoint/2010/main" val="4042197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txBox="1"/>
          <p:nvPr/>
        </p:nvSpPr>
        <p:spPr>
          <a:xfrm>
            <a:off x="4772561" y="3541999"/>
            <a:ext cx="2646879" cy="830997"/>
          </a:xfrm>
          <a:prstGeom prst="rect">
            <a:avLst/>
          </a:prstGeom>
          <a:noFill/>
        </p:spPr>
        <p:txBody>
          <a:bodyPr wrap="none" rtlCol="0">
            <a:spAutoFit/>
          </a:bodyPr>
          <a:lstStyle/>
          <a:p>
            <a:pPr algn="ctr"/>
            <a:r>
              <a:rPr lang="zh-TW" altLang="en-US" sz="4800" b="1" dirty="0" smtClean="0">
                <a:solidFill>
                  <a:schemeClr val="tx2"/>
                </a:solidFill>
                <a:latin typeface="Agency FB" panose="020B0503020202020204" pitchFamily="34" charset="0"/>
                <a:ea typeface="微软雅黑" panose="020B0503020204020204" pitchFamily="34" charset="-122"/>
                <a:sym typeface="Arial" panose="020B0604020202020204" pitchFamily="34" charset="0"/>
              </a:rPr>
              <a:t>謝謝聆聽</a:t>
            </a:r>
            <a:endParaRPr lang="zh-CN" altLang="en-US" sz="4800" b="1" dirty="0">
              <a:solidFill>
                <a:schemeClr val="tx2"/>
              </a:solidFill>
              <a:latin typeface="Agency FB" panose="020B0503020202020204" pitchFamily="34" charset="0"/>
              <a:ea typeface="微软雅黑" panose="020B0503020204020204" pitchFamily="34" charset="-122"/>
              <a:sym typeface="Arial" panose="020B0604020202020204" pitchFamily="34" charset="0"/>
            </a:endParaRPr>
          </a:p>
        </p:txBody>
      </p:sp>
      <p:grpSp>
        <p:nvGrpSpPr>
          <p:cNvPr id="7" name="组合 6"/>
          <p:cNvGrpSpPr/>
          <p:nvPr/>
        </p:nvGrpSpPr>
        <p:grpSpPr>
          <a:xfrm>
            <a:off x="2942886" y="-29936"/>
            <a:ext cx="6306228" cy="3134083"/>
            <a:chOff x="2075393" y="-12700"/>
            <a:chExt cx="4993620" cy="2481740"/>
          </a:xfrm>
        </p:grpSpPr>
        <p:sp>
          <p:nvSpPr>
            <p:cNvPr id="8" name="椭圆 1"/>
            <p:cNvSpPr/>
            <p:nvPr userDrawn="1"/>
          </p:nvSpPr>
          <p:spPr>
            <a:xfrm rot="5400000">
              <a:off x="1790966" y="417492"/>
              <a:ext cx="2028376" cy="1177563"/>
            </a:xfrm>
            <a:custGeom>
              <a:avLst/>
              <a:gdLst/>
              <a:ahLst/>
              <a:cxnLst/>
              <a:rect l="l" t="t" r="r" b="b"/>
              <a:pathLst>
                <a:path w="2028376" h="1177563">
                  <a:moveTo>
                    <a:pt x="0" y="1177563"/>
                  </a:moveTo>
                  <a:lnTo>
                    <a:pt x="0" y="0"/>
                  </a:lnTo>
                  <a:lnTo>
                    <a:pt x="2028376" y="0"/>
                  </a:lnTo>
                  <a:cubicBezTo>
                    <a:pt x="1624320" y="702037"/>
                    <a:pt x="867468" y="1174384"/>
                    <a:pt x="0" y="1177563"/>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9" name="矩形 7"/>
            <p:cNvSpPr/>
            <p:nvPr userDrawn="1"/>
          </p:nvSpPr>
          <p:spPr>
            <a:xfrm rot="5400000">
              <a:off x="2809827" y="576195"/>
              <a:ext cx="2346109" cy="1177890"/>
            </a:xfrm>
            <a:custGeom>
              <a:avLst/>
              <a:gdLst/>
              <a:ahLst/>
              <a:cxnLst/>
              <a:rect l="l" t="t" r="r" b="b"/>
              <a:pathLst>
                <a:path w="2346109" h="1177890">
                  <a:moveTo>
                    <a:pt x="0" y="1177890"/>
                  </a:moveTo>
                  <a:lnTo>
                    <a:pt x="0" y="0"/>
                  </a:lnTo>
                  <a:lnTo>
                    <a:pt x="2346109" y="0"/>
                  </a:lnTo>
                  <a:cubicBezTo>
                    <a:pt x="2346109" y="429552"/>
                    <a:pt x="2231144" y="832251"/>
                    <a:pt x="2028377" y="1177890"/>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10" name="椭圆 12"/>
            <p:cNvSpPr/>
            <p:nvPr userDrawn="1"/>
          </p:nvSpPr>
          <p:spPr>
            <a:xfrm rot="5400000">
              <a:off x="5324309" y="417491"/>
              <a:ext cx="2028375" cy="1177562"/>
            </a:xfrm>
            <a:custGeom>
              <a:avLst/>
              <a:gdLst/>
              <a:ahLst/>
              <a:cxnLst/>
              <a:rect l="l" t="t" r="r" b="b"/>
              <a:pathLst>
                <a:path w="2028375" h="1177562">
                  <a:moveTo>
                    <a:pt x="0" y="1177562"/>
                  </a:moveTo>
                  <a:lnTo>
                    <a:pt x="0" y="0"/>
                  </a:lnTo>
                  <a:cubicBezTo>
                    <a:pt x="867468" y="3179"/>
                    <a:pt x="1624319" y="475526"/>
                    <a:pt x="2028375" y="1177562"/>
                  </a:cubicBez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endParaRPr>
            </a:p>
          </p:txBody>
        </p:sp>
        <p:sp>
          <p:nvSpPr>
            <p:cNvPr id="11" name="椭圆 13"/>
            <p:cNvSpPr/>
            <p:nvPr userDrawn="1"/>
          </p:nvSpPr>
          <p:spPr>
            <a:xfrm rot="5400000">
              <a:off x="3987408" y="576503"/>
              <a:ext cx="2346724" cy="1177890"/>
            </a:xfrm>
            <a:custGeom>
              <a:avLst/>
              <a:gdLst/>
              <a:ahLst/>
              <a:cxnLst/>
              <a:rect l="l" t="t" r="r" b="b"/>
              <a:pathLst>
                <a:path w="2346724" h="1177890">
                  <a:moveTo>
                    <a:pt x="0" y="1177890"/>
                  </a:moveTo>
                  <a:lnTo>
                    <a:pt x="0" y="0"/>
                  </a:lnTo>
                  <a:lnTo>
                    <a:pt x="2028990" y="0"/>
                  </a:lnTo>
                  <a:cubicBezTo>
                    <a:pt x="2231759" y="345641"/>
                    <a:pt x="2346724" y="748340"/>
                    <a:pt x="2346724" y="117789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accent2"/>
                </a:solidFill>
              </a:endParaRPr>
            </a:p>
          </p:txBody>
        </p:sp>
        <p:sp>
          <p:nvSpPr>
            <p:cNvPr id="12" name="任意多边形 11"/>
            <p:cNvSpPr/>
            <p:nvPr userDrawn="1"/>
          </p:nvSpPr>
          <p:spPr>
            <a:xfrm>
              <a:off x="2075393" y="-12700"/>
              <a:ext cx="4993620" cy="2481740"/>
            </a:xfrm>
            <a:custGeom>
              <a:avLst/>
              <a:gdLst>
                <a:gd name="connsiteX0" fmla="*/ 0 w 4993620"/>
                <a:gd name="connsiteY0" fmla="*/ 0 h 2481740"/>
                <a:gd name="connsiteX1" fmla="*/ 4993620 w 4993620"/>
                <a:gd name="connsiteY1" fmla="*/ 0 h 2481740"/>
                <a:gd name="connsiteX2" fmla="*/ 4988358 w 4993620"/>
                <a:gd name="connsiteY2" fmla="*/ 153424 h 2481740"/>
                <a:gd name="connsiteX3" fmla="*/ 3739815 w 4993620"/>
                <a:gd name="connsiteY3" fmla="*/ 2150323 h 2481740"/>
                <a:gd name="connsiteX4" fmla="*/ 1238980 w 4993620"/>
                <a:gd name="connsiteY4" fmla="*/ 2141986 h 2481740"/>
                <a:gd name="connsiteX5" fmla="*/ 3780 w 4993620"/>
                <a:gd name="connsiteY5" fmla="*/ 136807 h 2481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3620" h="2481740">
                  <a:moveTo>
                    <a:pt x="0" y="0"/>
                  </a:moveTo>
                  <a:lnTo>
                    <a:pt x="4993620" y="0"/>
                  </a:lnTo>
                  <a:lnTo>
                    <a:pt x="4988358" y="153424"/>
                  </a:lnTo>
                  <a:cubicBezTo>
                    <a:pt x="4932242" y="982046"/>
                    <a:pt x="4466440" y="1733276"/>
                    <a:pt x="3739815" y="2150323"/>
                  </a:cubicBezTo>
                  <a:cubicBezTo>
                    <a:pt x="2964750" y="2595173"/>
                    <a:pt x="2011063" y="2591994"/>
                    <a:pt x="1238980" y="2141986"/>
                  </a:cubicBezTo>
                  <a:cubicBezTo>
                    <a:pt x="515153" y="1720104"/>
                    <a:pt x="54370" y="965785"/>
                    <a:pt x="3780" y="136807"/>
                  </a:cubicBezTo>
                  <a:close/>
                </a:path>
              </a:pathLst>
            </a:cu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txBody>
            <a:bodyPr wrap="square" rtlCol="0" anchor="ctr">
              <a:noAutofit/>
            </a:bodyPr>
            <a:lstStyle/>
            <a:p>
              <a:pPr algn="ctr"/>
              <a:endParaRPr lang="zh-CN" altLang="en-US"/>
            </a:p>
          </p:txBody>
        </p:sp>
      </p:grpSp>
    </p:spTree>
    <p:custDataLst>
      <p:tags r:id="rId1"/>
    </p:custDataLst>
    <p:extLst>
      <p:ext uri="{BB962C8B-B14F-4D97-AF65-F5344CB8AC3E}">
        <p14:creationId xmlns:p14="http://schemas.microsoft.com/office/powerpoint/2010/main" val="4095245596"/>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文本框 5"/>
          <p:cNvSpPr txBox="1">
            <a:spLocks noChangeArrowheads="1"/>
          </p:cNvSpPr>
          <p:nvPr/>
        </p:nvSpPr>
        <p:spPr bwMode="auto">
          <a:xfrm>
            <a:off x="4022358" y="3134536"/>
            <a:ext cx="4147289" cy="6667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300">
                <a:solidFill>
                  <a:schemeClr val="tx1"/>
                </a:solidFill>
                <a:latin typeface="Calibri Light" panose="020F0302020204030204" pitchFamily="34" charset="0"/>
                <a:ea typeface="方正宋刻本秀楷简体" panose="02000000000000000000" pitchFamily="2" charset="-122"/>
              </a:defRPr>
            </a:lvl1pPr>
            <a:lvl2pPr marL="742950" indent="-285750">
              <a:defRPr sz="1300">
                <a:solidFill>
                  <a:schemeClr val="tx1"/>
                </a:solidFill>
                <a:latin typeface="Calibri Light" panose="020F0302020204030204" pitchFamily="34" charset="0"/>
                <a:ea typeface="方正宋刻本秀楷简体" panose="02000000000000000000" pitchFamily="2" charset="-122"/>
              </a:defRPr>
            </a:lvl2pPr>
            <a:lvl3pPr marL="1143000" indent="-228600">
              <a:defRPr sz="1300">
                <a:solidFill>
                  <a:schemeClr val="tx1"/>
                </a:solidFill>
                <a:latin typeface="Calibri Light" panose="020F0302020204030204" pitchFamily="34" charset="0"/>
                <a:ea typeface="方正宋刻本秀楷简体" panose="02000000000000000000" pitchFamily="2" charset="-122"/>
              </a:defRPr>
            </a:lvl3pPr>
            <a:lvl4pPr marL="1600200" indent="-228600">
              <a:defRPr sz="1300">
                <a:solidFill>
                  <a:schemeClr val="tx1"/>
                </a:solidFill>
                <a:latin typeface="Calibri Light" panose="020F0302020204030204" pitchFamily="34" charset="0"/>
                <a:ea typeface="方正宋刻本秀楷简体" panose="02000000000000000000" pitchFamily="2" charset="-122"/>
              </a:defRPr>
            </a:lvl4pPr>
            <a:lvl5pPr marL="2057400" indent="-228600">
              <a:defRPr sz="1300">
                <a:solidFill>
                  <a:schemeClr val="tx1"/>
                </a:solidFill>
                <a:latin typeface="Calibri Light" panose="020F0302020204030204" pitchFamily="34" charset="0"/>
                <a:ea typeface="方正宋刻本秀楷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Calibri Light" panose="020F0302020204030204" pitchFamily="34" charset="0"/>
                <a:ea typeface="方正宋刻本秀楷简体" panose="02000000000000000000" pitchFamily="2" charset="-122"/>
              </a:defRPr>
            </a:lvl9pPr>
          </a:lstStyle>
          <a:p>
            <a:pPr algn="ctr" fontAlgn="base">
              <a:spcBef>
                <a:spcPct val="0"/>
              </a:spcBef>
              <a:spcAft>
                <a:spcPct val="0"/>
              </a:spcAft>
              <a:defRPr/>
            </a:pPr>
            <a:r>
              <a:rPr lang="zh-TW" altLang="en-US" sz="3733" b="1" dirty="0" smtClean="0">
                <a:solidFill>
                  <a:schemeClr val="accent2"/>
                </a:solidFill>
                <a:latin typeface="+mn-lt"/>
                <a:ea typeface="+mn-ea"/>
                <a:cs typeface="+mn-ea"/>
                <a:sym typeface="+mn-lt"/>
              </a:rPr>
              <a:t>二</a:t>
            </a:r>
            <a:r>
              <a:rPr lang="en-US" altLang="zh-CN" sz="3733" b="1" dirty="0">
                <a:solidFill>
                  <a:schemeClr val="accent2"/>
                </a:solidFill>
                <a:latin typeface="+mn-lt"/>
                <a:ea typeface="+mn-ea"/>
                <a:cs typeface="+mn-ea"/>
                <a:sym typeface="+mn-lt"/>
              </a:rPr>
              <a:t>.</a:t>
            </a:r>
            <a:r>
              <a:rPr lang="zh-TW" altLang="en-US" sz="3733" b="1" dirty="0">
                <a:solidFill>
                  <a:schemeClr val="accent2"/>
                </a:solidFill>
                <a:latin typeface="+mn-lt"/>
                <a:ea typeface="+mn-ea"/>
                <a:cs typeface="+mn-ea"/>
                <a:sym typeface="+mn-lt"/>
              </a:rPr>
              <a:t>研究設計與執行</a:t>
            </a:r>
            <a:endParaRPr lang="zh-CN" altLang="en-US" sz="3733" b="1" dirty="0">
              <a:solidFill>
                <a:schemeClr val="accent2"/>
              </a:solidFill>
              <a:latin typeface="+mn-lt"/>
              <a:ea typeface="+mn-ea"/>
              <a:cs typeface="+mn-ea"/>
              <a:sym typeface="+mn-lt"/>
            </a:endParaRP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3</a:t>
            </a:fld>
            <a:endParaRPr lang="zh-TW" altLang="en-US" dirty="0"/>
          </a:p>
        </p:txBody>
      </p:sp>
    </p:spTree>
    <p:custDataLst>
      <p:tags r:id="rId1"/>
    </p:custDataLst>
    <p:extLst>
      <p:ext uri="{BB962C8B-B14F-4D97-AF65-F5344CB8AC3E}">
        <p14:creationId xmlns:p14="http://schemas.microsoft.com/office/powerpoint/2010/main" val="1670882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891308" y="1099974"/>
            <a:ext cx="10390249" cy="3703578"/>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zh-TW" altLang="en-US" sz="28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目的</a:t>
            </a:r>
            <a:r>
              <a:rPr lang="zh-TW" altLang="en-US" sz="28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a:t>
            </a:r>
            <a:endParaRPr lang="en-US" altLang="zh-TW" sz="28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pPr>
              <a:lnSpc>
                <a:spcPts val="4000"/>
              </a:lnSpc>
            </a:pP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探索</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臺灣文獻史料文圖影音資訊使用者的資訊需求與尋求</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行為</a:t>
            </a:r>
            <a:r>
              <a:rPr lang="zh-TW" altLang="en-US" sz="28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，作為重新建構臺灣記憶知識架構之參考</a:t>
            </a: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a:t>
            </a:r>
            <a:endParaRPr lang="en-US" altLang="zh-TW"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endParaRPr lang="en-US" altLang="zh-TW" sz="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endParaRPr lang="en-US" altLang="zh-TW" sz="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pPr>
              <a:lnSpc>
                <a:spcPts val="4000"/>
              </a:lnSpc>
            </a:pPr>
            <a:r>
              <a:rPr lang="zh-TW" altLang="en-US" sz="28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方式：</a:t>
            </a:r>
            <a:endParaRPr lang="en-US" altLang="zh-TW" sz="28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pPr>
              <a:lnSpc>
                <a:spcPts val="4000"/>
              </a:lnSpc>
            </a:pPr>
            <a:r>
              <a:rPr lang="zh-TW" altLang="en-US"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半結構式訪談。北、中、南三區焦點團體座談，共三場。</a:t>
            </a:r>
            <a:endParaRPr lang="en-US" altLang="zh-TW" sz="2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endParaRPr lang="en-US" altLang="zh-TW" sz="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endParaRPr lang="en-US" altLang="zh-TW" sz="8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pPr>
              <a:lnSpc>
                <a:spcPts val="4000"/>
              </a:lnSpc>
            </a:pPr>
            <a:r>
              <a:rPr lang="zh-TW" altLang="en-US" sz="28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執行步驟：</a:t>
            </a:r>
            <a:endParaRPr lang="zh-CN" altLang="en-US" sz="2800" b="1"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334256"/>
            <a:ext cx="4434662" cy="524759"/>
          </a:xfrm>
          <a:prstGeom prst="rect">
            <a:avLst/>
          </a:prstGeom>
          <a:noFill/>
        </p:spPr>
        <p:txBody>
          <a:bodyPr wrap="square" lIns="0" tIns="0" rIns="0" bIns="0" rtlCol="0" anchor="ctr">
            <a:spAutoFit/>
          </a:bodyPr>
          <a:lstStyle/>
          <a:p>
            <a:r>
              <a:rPr lang="zh-TW" altLang="en-US" sz="3410" b="1" dirty="0">
                <a:solidFill>
                  <a:schemeClr val="accent2"/>
                </a:solidFill>
                <a:latin typeface="Arial" panose="020B0604020202020204" pitchFamily="34" charset="0"/>
                <a:ea typeface="微软雅黑" panose="020B0503020204020204" pitchFamily="34" charset="-122"/>
                <a:sym typeface="Arial" panose="020B0604020202020204" pitchFamily="34" charset="0"/>
              </a:rPr>
              <a:t>二</a:t>
            </a:r>
            <a:r>
              <a:rPr lang="en-US" altLang="zh-TW" sz="3410"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 </a:t>
            </a:r>
            <a:r>
              <a:rPr lang="zh-TW" altLang="en-US" sz="3410"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研究設計與執行</a:t>
            </a:r>
            <a:endParaRPr lang="zh-CN" altLang="en-US" sz="3410"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sp>
        <p:nvSpPr>
          <p:cNvPr id="4" name="Shape 539"/>
          <p:cNvSpPr/>
          <p:nvPr/>
        </p:nvSpPr>
        <p:spPr bwMode="auto">
          <a:xfrm>
            <a:off x="2852685" y="4803552"/>
            <a:ext cx="2527300" cy="1274763"/>
          </a:xfrm>
          <a:custGeom>
            <a:avLst/>
            <a:gdLst>
              <a:gd name="T0" fmla="*/ 5499 w 21600"/>
              <a:gd name="T1" fmla="*/ 0 h 21600"/>
              <a:gd name="T2" fmla="*/ 364703 w 21600"/>
              <a:gd name="T3" fmla="*/ 641336 h 21600"/>
              <a:gd name="T4" fmla="*/ 0 w 21600"/>
              <a:gd name="T5" fmla="*/ 1274763 h 21600"/>
              <a:gd name="T6" fmla="*/ 2169851 w 21600"/>
              <a:gd name="T7" fmla="*/ 1274763 h 21600"/>
              <a:gd name="T8" fmla="*/ 2527300 w 21600"/>
              <a:gd name="T9" fmla="*/ 647001 h 21600"/>
              <a:gd name="T10" fmla="*/ 2184593 w 21600"/>
              <a:gd name="T11" fmla="*/ 1062 h 21600"/>
              <a:gd name="T12" fmla="*/ 5499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6ED0D0"/>
          </a:solidFill>
          <a:ln>
            <a:noFill/>
          </a:ln>
        </p:spPr>
        <p:txBody>
          <a:bodyPr lIns="0" tIns="0" rIns="0" bIns="0" anchor="ctr"/>
          <a:lstStyle/>
          <a:p>
            <a:pPr algn="ctr" eaLnBrk="0" fontAlgn="base" hangingPunct="0">
              <a:spcBef>
                <a:spcPct val="0"/>
              </a:spcBef>
              <a:spcAft>
                <a:spcPct val="0"/>
              </a:spcAft>
              <a:buFont typeface="Arial" panose="020B0604020202020204" pitchFamily="34" charset="0"/>
              <a:buNone/>
            </a:pPr>
            <a:r>
              <a:rPr lang="zh-TW" altLang="en-US" sz="2400" dirty="0" smtClean="0">
                <a:solidFill>
                  <a:schemeClr val="accent3"/>
                </a:solidFill>
                <a:latin typeface="+mn-ea"/>
              </a:rPr>
              <a:t>使用者邀請</a:t>
            </a:r>
            <a:endParaRPr lang="zh-CN" altLang="en-US" sz="2400" dirty="0">
              <a:solidFill>
                <a:schemeClr val="accent3"/>
              </a:solidFill>
              <a:latin typeface="+mn-ea"/>
            </a:endParaRPr>
          </a:p>
        </p:txBody>
      </p:sp>
      <p:sp>
        <p:nvSpPr>
          <p:cNvPr id="6" name="Shape 544"/>
          <p:cNvSpPr/>
          <p:nvPr/>
        </p:nvSpPr>
        <p:spPr bwMode="auto">
          <a:xfrm>
            <a:off x="5205317" y="4803552"/>
            <a:ext cx="2528888" cy="1276350"/>
          </a:xfrm>
          <a:custGeom>
            <a:avLst/>
            <a:gdLst>
              <a:gd name="T0" fmla="*/ 5503 w 21600"/>
              <a:gd name="T1" fmla="*/ 0 h 21600"/>
              <a:gd name="T2" fmla="*/ 364933 w 21600"/>
              <a:gd name="T3" fmla="*/ 642134 h 21600"/>
              <a:gd name="T4" fmla="*/ 0 w 21600"/>
              <a:gd name="T5" fmla="*/ 1276350 h 21600"/>
              <a:gd name="T6" fmla="*/ 2171214 w 21600"/>
              <a:gd name="T7" fmla="*/ 1276350 h 21600"/>
              <a:gd name="T8" fmla="*/ 2528888 w 21600"/>
              <a:gd name="T9" fmla="*/ 647807 h 21600"/>
              <a:gd name="T10" fmla="*/ 2185966 w 21600"/>
              <a:gd name="T11" fmla="*/ 1064 h 21600"/>
              <a:gd name="T12" fmla="*/ 5503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3BB6B7"/>
          </a:solidFill>
          <a:ln>
            <a:noFill/>
          </a:ln>
        </p:spPr>
        <p:txBody>
          <a:bodyPr lIns="0" tIns="0" rIns="0" bIns="0" anchor="ctr"/>
          <a:lstStyle/>
          <a:p>
            <a:pPr algn="ctr" eaLnBrk="0" fontAlgn="base" hangingPunct="0">
              <a:spcBef>
                <a:spcPct val="0"/>
              </a:spcBef>
              <a:spcAft>
                <a:spcPct val="0"/>
              </a:spcAft>
              <a:buFont typeface="Arial" panose="020B0604020202020204" pitchFamily="34" charset="0"/>
              <a:buNone/>
            </a:pPr>
            <a:r>
              <a:rPr lang="zh-TW" altLang="en-US" sz="2400" dirty="0" smtClean="0">
                <a:solidFill>
                  <a:schemeClr val="bg1"/>
                </a:solidFill>
                <a:latin typeface="+mn-ea"/>
              </a:rPr>
              <a:t>分區座談</a:t>
            </a:r>
            <a:endParaRPr lang="zh-CN" altLang="en-US" sz="2400" dirty="0">
              <a:solidFill>
                <a:schemeClr val="bg1"/>
              </a:solidFill>
              <a:latin typeface="+mn-ea"/>
            </a:endParaRPr>
          </a:p>
        </p:txBody>
      </p:sp>
      <p:sp>
        <p:nvSpPr>
          <p:cNvPr id="7" name="Shape 549"/>
          <p:cNvSpPr/>
          <p:nvPr/>
        </p:nvSpPr>
        <p:spPr bwMode="auto">
          <a:xfrm>
            <a:off x="7522875" y="4803552"/>
            <a:ext cx="2527300" cy="1276350"/>
          </a:xfrm>
          <a:custGeom>
            <a:avLst/>
            <a:gdLst>
              <a:gd name="T0" fmla="*/ 5499 w 21600"/>
              <a:gd name="T1" fmla="*/ 0 h 21600"/>
              <a:gd name="T2" fmla="*/ 364703 w 21600"/>
              <a:gd name="T3" fmla="*/ 642134 h 21600"/>
              <a:gd name="T4" fmla="*/ 0 w 21600"/>
              <a:gd name="T5" fmla="*/ 1276350 h 21600"/>
              <a:gd name="T6" fmla="*/ 2169851 w 21600"/>
              <a:gd name="T7" fmla="*/ 1276350 h 21600"/>
              <a:gd name="T8" fmla="*/ 2527300 w 21600"/>
              <a:gd name="T9" fmla="*/ 647807 h 21600"/>
              <a:gd name="T10" fmla="*/ 2184593 w 21600"/>
              <a:gd name="T11" fmla="*/ 1064 h 21600"/>
              <a:gd name="T12" fmla="*/ 5499 w 21600"/>
              <a:gd name="T13" fmla="*/ 0 h 2160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1600" h="21600" extrusionOk="0">
                <a:moveTo>
                  <a:pt x="47" y="0"/>
                </a:moveTo>
                <a:lnTo>
                  <a:pt x="3117" y="10867"/>
                </a:lnTo>
                <a:lnTo>
                  <a:pt x="0" y="21600"/>
                </a:lnTo>
                <a:lnTo>
                  <a:pt x="18545" y="21600"/>
                </a:lnTo>
                <a:lnTo>
                  <a:pt x="21600" y="10963"/>
                </a:lnTo>
                <a:lnTo>
                  <a:pt x="18671" y="18"/>
                </a:lnTo>
                <a:lnTo>
                  <a:pt x="47" y="0"/>
                </a:lnTo>
                <a:close/>
              </a:path>
            </a:pathLst>
          </a:custGeom>
          <a:solidFill>
            <a:srgbClr val="6ED0D0"/>
          </a:solidFill>
          <a:ln>
            <a:noFill/>
          </a:ln>
        </p:spPr>
        <p:txBody>
          <a:bodyPr lIns="0" tIns="0" rIns="0" bIns="0" anchor="ctr"/>
          <a:lstStyle/>
          <a:p>
            <a:pPr algn="ctr" eaLnBrk="0" fontAlgn="base" hangingPunct="0">
              <a:spcBef>
                <a:spcPct val="0"/>
              </a:spcBef>
              <a:spcAft>
                <a:spcPct val="0"/>
              </a:spcAft>
              <a:buFont typeface="Arial" panose="020B0604020202020204" pitchFamily="34" charset="0"/>
              <a:buNone/>
            </a:pPr>
            <a:r>
              <a:rPr lang="zh-TW" altLang="en-US" sz="2400" dirty="0" smtClean="0">
                <a:solidFill>
                  <a:schemeClr val="accent5"/>
                </a:solidFill>
                <a:latin typeface="+mn-ea"/>
              </a:rPr>
              <a:t>整理分析</a:t>
            </a:r>
            <a:endParaRPr lang="zh-CN" altLang="en-US" sz="2400" dirty="0">
              <a:solidFill>
                <a:schemeClr val="accent5"/>
              </a:solidFill>
              <a:latin typeface="+mn-ea"/>
            </a:endParaRP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4</a:t>
            </a:fld>
            <a:endParaRPr lang="zh-TW" altLang="en-US" dirty="0"/>
          </a:p>
        </p:txBody>
      </p:sp>
    </p:spTree>
    <p:extLst>
      <p:ext uri="{BB962C8B-B14F-4D97-AF65-F5344CB8AC3E}">
        <p14:creationId xmlns:p14="http://schemas.microsoft.com/office/powerpoint/2010/main" val="264712719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70655" y="1182678"/>
            <a:ext cx="10650689" cy="4185761"/>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zh-TW" altLang="en-US"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使用者邀請</a:t>
            </a:r>
            <a:endParaRPr lang="en-US" altLang="zh-TW"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pPr>
              <a:lnSpc>
                <a:spcPts val="4000"/>
              </a:lnSpc>
            </a:pP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研究者</a:t>
            </a:r>
            <a:r>
              <a:rPr lang="zh-TW" altLang="en-US"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將近年來</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曾向國家</a:t>
            </a:r>
            <a:r>
              <a:rPr lang="zh-TW" altLang="en-US"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圖書館申請授權使用「臺灣記憶」系統</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內圖像者</a:t>
            </a:r>
            <a:r>
              <a:rPr lang="zh-TW" altLang="en-US"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整理成清單，先從此名單中</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鎖定邀請對象。另再邀請臺灣</a:t>
            </a:r>
            <a:r>
              <a:rPr lang="zh-TW" altLang="en-US"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史</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研究</a:t>
            </a:r>
            <a:r>
              <a:rPr lang="zh-TW" altLang="en-US"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相關系所與</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機構</a:t>
            </a:r>
            <a:r>
              <a:rPr lang="zh-TW" altLang="en-US"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之</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學者專家一同參與座談。</a:t>
            </a:r>
            <a:endPar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endPar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pPr>
              <a:lnSpc>
                <a:spcPts val="4000"/>
              </a:lnSpc>
            </a:pPr>
            <a:r>
              <a:rPr lang="zh-TW" altLang="en-US" sz="2400"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rPr>
              <a:t>「臺灣</a:t>
            </a:r>
            <a:r>
              <a:rPr lang="zh-TW" altLang="en-US" sz="2400" dirty="0">
                <a:solidFill>
                  <a:schemeClr val="accent4"/>
                </a:solidFill>
                <a:latin typeface="Arial" panose="020B0604020202020204" pitchFamily="34" charset="0"/>
                <a:ea typeface="微软雅黑" panose="020B0503020204020204" pitchFamily="34" charset="-122"/>
                <a:sym typeface="Arial" panose="020B0604020202020204" pitchFamily="34" charset="0"/>
              </a:rPr>
              <a:t>記憶」系統內</a:t>
            </a:r>
            <a:r>
              <a:rPr lang="zh-TW" altLang="en-US" sz="2400"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rPr>
              <a:t>圖像授權申請者</a:t>
            </a:r>
            <a:endParaRPr lang="en-US" altLang="zh-TW" sz="2400"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endParaRPr>
          </a:p>
          <a:p>
            <a:pPr>
              <a:lnSpc>
                <a:spcPts val="4000"/>
              </a:lnSpc>
            </a:pP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地區：</a:t>
            </a:r>
            <a:r>
              <a:rPr lang="zh-TW" altLang="en-US" sz="2400" dirty="0" smtClean="0">
                <a:solidFill>
                  <a:srgbClr val="F2644C"/>
                </a:solidFill>
                <a:latin typeface="Arial" panose="020B0604020202020204" pitchFamily="34" charset="0"/>
                <a:ea typeface="微软雅黑" panose="020B0503020204020204" pitchFamily="34" charset="-122"/>
                <a:sym typeface="Arial" panose="020B0604020202020204" pitchFamily="34" charset="0"/>
              </a:rPr>
              <a:t>北區</a:t>
            </a:r>
            <a:r>
              <a:rPr lang="en-US" altLang="zh-TW" sz="2400" dirty="0">
                <a:solidFill>
                  <a:srgbClr val="F2644C"/>
                </a:solidFill>
                <a:latin typeface="Arial" panose="020B0604020202020204" pitchFamily="34" charset="0"/>
                <a:ea typeface="微软雅黑" panose="020B0503020204020204" pitchFamily="34" charset="-122"/>
                <a:sym typeface="Arial" panose="020B0604020202020204" pitchFamily="34" charset="0"/>
              </a:rPr>
              <a:t>43</a:t>
            </a:r>
            <a:r>
              <a:rPr lang="zh-TW" altLang="en-US" sz="2400" dirty="0" smtClean="0">
                <a:solidFill>
                  <a:srgbClr val="F2644C"/>
                </a:solidFill>
                <a:latin typeface="Arial" panose="020B0604020202020204" pitchFamily="34" charset="0"/>
                <a:ea typeface="微软雅黑" panose="020B0503020204020204" pitchFamily="34" charset="-122"/>
                <a:sym typeface="Arial" panose="020B0604020202020204" pitchFamily="34" charset="0"/>
              </a:rPr>
              <a:t>人次  </a:t>
            </a: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&gt;</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南區</a:t>
            </a:r>
            <a:r>
              <a:rPr lang="en-US" altLang="zh-TW"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12</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人次  </a:t>
            </a: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&gt;</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中區</a:t>
            </a:r>
            <a:r>
              <a:rPr lang="en-US" altLang="zh-TW"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10</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人次  </a:t>
            </a: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&gt;</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東區</a:t>
            </a:r>
            <a:r>
              <a:rPr lang="en-US" altLang="zh-TW"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3</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人次</a:t>
            </a:r>
            <a:endPar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a:p>
            <a:pPr>
              <a:lnSpc>
                <a:spcPts val="4000"/>
              </a:lnSpc>
            </a:pP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單位：</a:t>
            </a:r>
            <a:r>
              <a:rPr lang="zh-TW" altLang="en-US" sz="2400" dirty="0" smtClean="0">
                <a:solidFill>
                  <a:srgbClr val="F2644C"/>
                </a:solidFill>
                <a:latin typeface="Arial" panose="020B0604020202020204" pitchFamily="34" charset="0"/>
                <a:ea typeface="微软雅黑" panose="020B0503020204020204" pitchFamily="34" charset="-122"/>
                <a:sym typeface="Arial" panose="020B0604020202020204" pitchFamily="34" charset="0"/>
              </a:rPr>
              <a:t>公家機構  </a:t>
            </a: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&gt;</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私人單位  </a:t>
            </a: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&gt;</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受政府委託製作者  </a:t>
            </a:r>
            <a:r>
              <a:rPr lang="en-US" altLang="zh-TW"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&gt;</a:t>
            </a:r>
            <a:r>
              <a:rPr lang="zh-TW" altLang="en-US" sz="2400"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  私人用途</a:t>
            </a:r>
            <a:endParaRPr lang="en-US" altLang="zh-TW" sz="24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203407"/>
            <a:ext cx="3896347" cy="525208"/>
          </a:xfrm>
          <a:prstGeom prst="rect">
            <a:avLst/>
          </a:prstGeom>
          <a:noFill/>
        </p:spPr>
        <p:txBody>
          <a:bodyPr wrap="square" lIns="0" tIns="0" rIns="0" bIns="0" rtlCol="0" anchor="ctr">
            <a:spAutoFit/>
          </a:bodyPr>
          <a:lstStyle/>
          <a:p>
            <a:r>
              <a:rPr lang="zh-TW" altLang="en-US"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二</a:t>
            </a:r>
            <a:r>
              <a:rPr lang="en-US" altLang="zh-TW"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 </a:t>
            </a:r>
            <a:r>
              <a:rPr lang="zh-TW" altLang="en-US"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研究設計與執行</a:t>
            </a:r>
            <a:endParaRPr lang="zh-CN"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5</a:t>
            </a:fld>
            <a:endParaRPr lang="zh-TW" altLang="en-US" dirty="0"/>
          </a:p>
        </p:txBody>
      </p:sp>
    </p:spTree>
    <p:extLst>
      <p:ext uri="{BB962C8B-B14F-4D97-AF65-F5344CB8AC3E}">
        <p14:creationId xmlns:p14="http://schemas.microsoft.com/office/powerpoint/2010/main" val="30632970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70654" y="938099"/>
            <a:ext cx="10650689" cy="512961"/>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gn="ctr">
              <a:lnSpc>
                <a:spcPts val="4000"/>
              </a:lnSpc>
            </a:pPr>
            <a:r>
              <a:rPr lang="zh-TW" altLang="en-US" sz="2400"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rPr>
              <a:t>「臺灣</a:t>
            </a:r>
            <a:r>
              <a:rPr lang="zh-TW" altLang="en-US" sz="2400" dirty="0">
                <a:solidFill>
                  <a:schemeClr val="accent4"/>
                </a:solidFill>
                <a:latin typeface="Arial" panose="020B0604020202020204" pitchFamily="34" charset="0"/>
                <a:ea typeface="微软雅黑" panose="020B0503020204020204" pitchFamily="34" charset="-122"/>
                <a:sym typeface="Arial" panose="020B0604020202020204" pitchFamily="34" charset="0"/>
              </a:rPr>
              <a:t>記憶」系統內</a:t>
            </a:r>
            <a:r>
              <a:rPr lang="zh-TW" altLang="en-US" sz="2400"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rPr>
              <a:t>圖像授權申請用途一覽表</a:t>
            </a:r>
            <a:r>
              <a:rPr lang="en-US" altLang="zh-TW" sz="2400"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rPr>
              <a:t>(</a:t>
            </a:r>
            <a:r>
              <a:rPr lang="zh-TW" altLang="en-US" sz="2400" dirty="0" smtClean="0">
                <a:solidFill>
                  <a:schemeClr val="accent4"/>
                </a:solidFill>
                <a:latin typeface="Arial" panose="020B0604020202020204" pitchFamily="34" charset="0"/>
                <a:ea typeface="微软雅黑" panose="020B0503020204020204" pitchFamily="34" charset="-122"/>
                <a:sym typeface="Arial" panose="020B0604020202020204" pitchFamily="34" charset="0"/>
              </a:rPr>
              <a:t>共</a:t>
            </a:r>
            <a:r>
              <a:rPr lang="en-US" altLang="zh-TW" sz="2400" dirty="0">
                <a:solidFill>
                  <a:schemeClr val="accent4"/>
                </a:solidFill>
                <a:latin typeface="Arial" panose="020B0604020202020204" pitchFamily="34" charset="0"/>
                <a:ea typeface="微软雅黑" panose="020B0503020204020204" pitchFamily="34" charset="-122"/>
                <a:sym typeface="Arial" panose="020B0604020202020204" pitchFamily="34" charset="0"/>
              </a:rPr>
              <a:t>18</a:t>
            </a:r>
            <a:r>
              <a:rPr lang="zh-TW" altLang="en-US" sz="2400" dirty="0">
                <a:solidFill>
                  <a:schemeClr val="accent4"/>
                </a:solidFill>
                <a:latin typeface="Arial" panose="020B0604020202020204" pitchFamily="34" charset="0"/>
                <a:ea typeface="微软雅黑" panose="020B0503020204020204" pitchFamily="34" charset="-122"/>
                <a:sym typeface="Arial" panose="020B0604020202020204" pitchFamily="34" charset="0"/>
              </a:rPr>
              <a:t>種</a:t>
            </a:r>
            <a:r>
              <a:rPr lang="en-US" altLang="zh-TW" sz="2400" dirty="0">
                <a:solidFill>
                  <a:schemeClr val="accent4"/>
                </a:solidFill>
                <a:latin typeface="Arial" panose="020B0604020202020204" pitchFamily="34" charset="0"/>
                <a:ea typeface="微软雅黑" panose="020B0503020204020204" pitchFamily="34" charset="-122"/>
                <a:sym typeface="Arial" panose="020B0604020202020204" pitchFamily="34" charset="0"/>
              </a:rPr>
              <a:t>)</a:t>
            </a:r>
          </a:p>
        </p:txBody>
      </p:sp>
      <p:sp>
        <p:nvSpPr>
          <p:cNvPr id="5" name="TextBox 8"/>
          <p:cNvSpPr txBox="1"/>
          <p:nvPr/>
        </p:nvSpPr>
        <p:spPr>
          <a:xfrm>
            <a:off x="770655" y="203407"/>
            <a:ext cx="3896347" cy="525208"/>
          </a:xfrm>
          <a:prstGeom prst="rect">
            <a:avLst/>
          </a:prstGeom>
          <a:noFill/>
        </p:spPr>
        <p:txBody>
          <a:bodyPr wrap="square" lIns="0" tIns="0" rIns="0" bIns="0" rtlCol="0" anchor="ctr">
            <a:spAutoFit/>
          </a:bodyPr>
          <a:lstStyle/>
          <a:p>
            <a:r>
              <a:rPr lang="zh-TW"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rPr>
              <a:t>二</a:t>
            </a:r>
            <a:r>
              <a:rPr lang="en-US" altLang="zh-TW"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 </a:t>
            </a:r>
            <a:r>
              <a:rPr lang="zh-TW" altLang="en-US"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研究設計與執行</a:t>
            </a:r>
            <a:endParaRPr lang="zh-CN"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graphicFrame>
        <p:nvGraphicFramePr>
          <p:cNvPr id="4" name="圖表 3"/>
          <p:cNvGraphicFramePr/>
          <p:nvPr>
            <p:extLst>
              <p:ext uri="{D42A27DB-BD31-4B8C-83A1-F6EECF244321}">
                <p14:modId xmlns:p14="http://schemas.microsoft.com/office/powerpoint/2010/main" val="1827344742"/>
              </p:ext>
            </p:extLst>
          </p:nvPr>
        </p:nvGraphicFramePr>
        <p:xfrm>
          <a:off x="1533524" y="1549400"/>
          <a:ext cx="9124948" cy="4157701"/>
        </p:xfrm>
        <a:graphic>
          <a:graphicData uri="http://schemas.openxmlformats.org/drawingml/2006/chart">
            <c:chart xmlns:c="http://schemas.openxmlformats.org/drawingml/2006/chart" xmlns:r="http://schemas.openxmlformats.org/officeDocument/2006/relationships" r:id="rId3"/>
          </a:graphicData>
        </a:graphic>
      </p:graphicFrame>
      <p:sp>
        <p:nvSpPr>
          <p:cNvPr id="6" name="文字方塊 5"/>
          <p:cNvSpPr txBox="1"/>
          <p:nvPr/>
        </p:nvSpPr>
        <p:spPr>
          <a:xfrm>
            <a:off x="360971" y="6016704"/>
            <a:ext cx="11726287" cy="369332"/>
          </a:xfrm>
          <a:prstGeom prst="rect">
            <a:avLst/>
          </a:prstGeom>
          <a:noFill/>
        </p:spPr>
        <p:txBody>
          <a:bodyPr wrap="none" rtlCol="0">
            <a:spAutoFit/>
          </a:bodyPr>
          <a:lstStyle/>
          <a:p>
            <a:r>
              <a:rPr lang="en-US" altLang="zh-TW" dirty="0" smtClean="0"/>
              <a:t>※</a:t>
            </a:r>
            <a:r>
              <a:rPr lang="zh-TW" altLang="en-US" dirty="0" smtClean="0"/>
              <a:t>其他：</a:t>
            </a:r>
            <a:r>
              <a:rPr lang="zh-TW" altLang="zh-TW" dirty="0"/>
              <a:t>摺頁</a:t>
            </a:r>
            <a:r>
              <a:rPr lang="zh-TW" altLang="zh-TW" dirty="0" smtClean="0"/>
              <a:t>印製</a:t>
            </a:r>
            <a:r>
              <a:rPr lang="zh-TW" altLang="en-US" dirty="0" smtClean="0"/>
              <a:t>、</a:t>
            </a:r>
            <a:r>
              <a:rPr lang="zh-TW" altLang="zh-TW" dirty="0" smtClean="0"/>
              <a:t>舞台投影</a:t>
            </a:r>
            <a:r>
              <a:rPr lang="zh-TW" altLang="en-US" dirty="0" smtClean="0"/>
              <a:t>、</a:t>
            </a:r>
            <a:r>
              <a:rPr lang="zh-TW" altLang="zh-TW" dirty="0" smtClean="0"/>
              <a:t>文</a:t>
            </a:r>
            <a:r>
              <a:rPr lang="zh-TW" altLang="zh-TW" dirty="0"/>
              <a:t>宣</a:t>
            </a:r>
            <a:r>
              <a:rPr lang="zh-TW" altLang="zh-TW" dirty="0" smtClean="0"/>
              <a:t>商品</a:t>
            </a:r>
            <a:r>
              <a:rPr lang="zh-TW" altLang="en-US" dirty="0" smtClean="0"/>
              <a:t>、</a:t>
            </a:r>
            <a:r>
              <a:rPr lang="zh-TW" altLang="zh-TW" dirty="0" smtClean="0"/>
              <a:t>研討會發表</a:t>
            </a:r>
            <a:r>
              <a:rPr lang="zh-TW" altLang="en-US" dirty="0" smtClean="0"/>
              <a:t>、</a:t>
            </a:r>
            <a:r>
              <a:rPr lang="zh-TW" altLang="zh-TW" dirty="0" smtClean="0"/>
              <a:t>日誌</a:t>
            </a:r>
            <a:r>
              <a:rPr lang="zh-TW" altLang="zh-TW" dirty="0"/>
              <a:t>內</a:t>
            </a:r>
            <a:r>
              <a:rPr lang="zh-TW" altLang="zh-TW" dirty="0" smtClean="0"/>
              <a:t>頁</a:t>
            </a:r>
            <a:r>
              <a:rPr lang="zh-TW" altLang="en-US" dirty="0" smtClean="0"/>
              <a:t>、</a:t>
            </a:r>
            <a:r>
              <a:rPr lang="zh-TW" altLang="zh-TW" dirty="0" smtClean="0"/>
              <a:t>紀念冊</a:t>
            </a:r>
            <a:r>
              <a:rPr lang="zh-TW" altLang="en-US" dirty="0" smtClean="0"/>
              <a:t>、</a:t>
            </a:r>
            <a:r>
              <a:rPr lang="zh-TW" altLang="zh-TW" dirty="0" smtClean="0"/>
              <a:t>店</a:t>
            </a:r>
            <a:r>
              <a:rPr lang="zh-TW" altLang="zh-TW" dirty="0"/>
              <a:t>內</a:t>
            </a:r>
            <a:r>
              <a:rPr lang="zh-TW" altLang="zh-TW" dirty="0" smtClean="0"/>
              <a:t>裝飾</a:t>
            </a:r>
            <a:r>
              <a:rPr lang="zh-TW" altLang="en-US" dirty="0" smtClean="0"/>
              <a:t>、</a:t>
            </a:r>
            <a:r>
              <a:rPr lang="zh-TW" altLang="zh-TW" dirty="0" smtClean="0"/>
              <a:t>解說牌</a:t>
            </a:r>
            <a:r>
              <a:rPr lang="zh-TW" altLang="en-US" dirty="0" smtClean="0"/>
              <a:t>、</a:t>
            </a:r>
            <a:r>
              <a:rPr lang="zh-TW" altLang="zh-TW" dirty="0" smtClean="0"/>
              <a:t>研究報告</a:t>
            </a:r>
            <a:r>
              <a:rPr lang="zh-TW" altLang="en-US" dirty="0" smtClean="0"/>
              <a:t>、</a:t>
            </a:r>
            <a:r>
              <a:rPr lang="zh-TW" altLang="zh-TW" dirty="0" smtClean="0"/>
              <a:t>網站</a:t>
            </a:r>
            <a:endParaRPr lang="zh-TW" altLang="en-US" dirty="0"/>
          </a:p>
        </p:txBody>
      </p:sp>
      <p:sp>
        <p:nvSpPr>
          <p:cNvPr id="2" name="投影片編號版面配置區 1"/>
          <p:cNvSpPr>
            <a:spLocks noGrp="1"/>
          </p:cNvSpPr>
          <p:nvPr>
            <p:ph type="sldNum" sz="quarter" idx="12"/>
          </p:nvPr>
        </p:nvSpPr>
        <p:spPr/>
        <p:txBody>
          <a:bodyPr/>
          <a:lstStyle/>
          <a:p>
            <a:fld id="{757B313C-5C9C-4072-B686-56C563E999DB}" type="slidenum">
              <a:rPr lang="zh-TW" altLang="en-US" smtClean="0"/>
              <a:pPr/>
              <a:t>6</a:t>
            </a:fld>
            <a:endParaRPr lang="zh-TW" altLang="en-US" dirty="0"/>
          </a:p>
        </p:txBody>
      </p:sp>
    </p:spTree>
    <p:extLst>
      <p:ext uri="{BB962C8B-B14F-4D97-AF65-F5344CB8AC3E}">
        <p14:creationId xmlns:p14="http://schemas.microsoft.com/office/powerpoint/2010/main" val="37902812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70655" y="1208078"/>
            <a:ext cx="3128246" cy="650819"/>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zh-TW" altLang="en-US"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分區座談－北區</a:t>
            </a:r>
            <a:endParaRPr lang="en-US" altLang="zh-TW"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203407"/>
            <a:ext cx="3896347" cy="525208"/>
          </a:xfrm>
          <a:prstGeom prst="rect">
            <a:avLst/>
          </a:prstGeom>
          <a:noFill/>
        </p:spPr>
        <p:txBody>
          <a:bodyPr wrap="square" lIns="0" tIns="0" rIns="0" bIns="0" rtlCol="0" anchor="ctr">
            <a:spAutoFit/>
          </a:bodyPr>
          <a:lstStyle/>
          <a:p>
            <a:r>
              <a:rPr lang="zh-TW"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rPr>
              <a:t>二</a:t>
            </a:r>
            <a:r>
              <a:rPr lang="en-US" altLang="zh-TW"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 </a:t>
            </a:r>
            <a:r>
              <a:rPr lang="zh-TW" altLang="en-US"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研究設計與執行</a:t>
            </a:r>
            <a:endParaRPr lang="zh-CN"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1686522027"/>
              </p:ext>
            </p:extLst>
          </p:nvPr>
        </p:nvGraphicFramePr>
        <p:xfrm>
          <a:off x="743233" y="1968498"/>
          <a:ext cx="3598145" cy="2921004"/>
        </p:xfrm>
        <a:graphic>
          <a:graphicData uri="http://schemas.openxmlformats.org/drawingml/2006/table">
            <a:tbl>
              <a:tblPr firstRow="1" bandRow="1">
                <a:tableStyleId>{5940675A-B579-460E-94D1-54222C63F5DA}</a:tableStyleId>
              </a:tblPr>
              <a:tblGrid>
                <a:gridCol w="3598145"/>
              </a:tblGrid>
              <a:tr h="730251">
                <a:tc>
                  <a:txBody>
                    <a:bodyPr/>
                    <a:lstStyle/>
                    <a:p>
                      <a:r>
                        <a:rPr lang="zh-TW" altLang="en-US" sz="2400" dirty="0" smtClean="0">
                          <a:latin typeface="+mn-ea"/>
                          <a:ea typeface="+mn-ea"/>
                        </a:rPr>
                        <a:t>時間：</a:t>
                      </a:r>
                      <a:r>
                        <a:rPr lang="en-US" altLang="zh-TW" sz="2400" kern="1200" dirty="0" smtClean="0">
                          <a:solidFill>
                            <a:schemeClr val="tx1"/>
                          </a:solidFill>
                          <a:effectLst/>
                          <a:latin typeface="+mn-ea"/>
                          <a:ea typeface="+mn-ea"/>
                          <a:cs typeface="+mn-cs"/>
                        </a:rPr>
                        <a:t>2016.11.25</a:t>
                      </a:r>
                      <a:endParaRPr lang="zh-TW" altLang="en-US" sz="2400" dirty="0">
                        <a:latin typeface="+mn-ea"/>
                        <a:ea typeface="+mn-ea"/>
                      </a:endParaRPr>
                    </a:p>
                  </a:txBody>
                  <a:tcPr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en-US" sz="2400" dirty="0" smtClean="0">
                          <a:latin typeface="+mn-ea"/>
                          <a:ea typeface="+mn-ea"/>
                        </a:rPr>
                        <a:t>地點：</a:t>
                      </a:r>
                      <a:r>
                        <a:rPr lang="zh-TW" altLang="zh-TW" sz="2400" kern="1200" dirty="0" smtClean="0">
                          <a:solidFill>
                            <a:schemeClr val="tx1"/>
                          </a:solidFill>
                          <a:effectLst/>
                          <a:latin typeface="+mn-ea"/>
                          <a:ea typeface="+mn-ea"/>
                          <a:cs typeface="+mn-cs"/>
                        </a:rPr>
                        <a:t>國家圖書館會議室</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en-US" sz="2400" dirty="0" smtClean="0">
                          <a:latin typeface="+mn-ea"/>
                          <a:ea typeface="+mn-ea"/>
                        </a:rPr>
                        <a:t>與談人數：</a:t>
                      </a:r>
                      <a:r>
                        <a:rPr lang="en-US" altLang="zh-TW" sz="2400" dirty="0" smtClean="0">
                          <a:latin typeface="+mn-ea"/>
                          <a:ea typeface="+mn-ea"/>
                        </a:rPr>
                        <a:t>7</a:t>
                      </a:r>
                      <a:r>
                        <a:rPr lang="zh-TW" altLang="en-US" sz="2400" dirty="0" smtClean="0">
                          <a:latin typeface="+mn-ea"/>
                          <a:ea typeface="+mn-ea"/>
                        </a:rPr>
                        <a:t>人</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zh-TW" sz="2400" kern="1200" dirty="0" smtClean="0">
                          <a:solidFill>
                            <a:schemeClr val="tx1"/>
                          </a:solidFill>
                          <a:effectLst/>
                          <a:latin typeface="+mn-ea"/>
                          <a:ea typeface="+mn-ea"/>
                          <a:cs typeface="+mn-cs"/>
                        </a:rPr>
                        <a:t>轉錄稿行數</a:t>
                      </a:r>
                      <a:r>
                        <a:rPr lang="zh-TW" altLang="en-US" sz="2400" kern="1200" dirty="0" smtClean="0">
                          <a:solidFill>
                            <a:schemeClr val="tx1"/>
                          </a:solidFill>
                          <a:effectLst/>
                          <a:latin typeface="+mn-ea"/>
                          <a:ea typeface="+mn-ea"/>
                          <a:cs typeface="+mn-cs"/>
                        </a:rPr>
                        <a:t>：</a:t>
                      </a:r>
                      <a:r>
                        <a:rPr lang="en-US" altLang="zh-TW" sz="2400" kern="1200" dirty="0" smtClean="0">
                          <a:solidFill>
                            <a:schemeClr val="tx1"/>
                          </a:solidFill>
                          <a:effectLst/>
                          <a:latin typeface="+mn-ea"/>
                          <a:ea typeface="+mn-ea"/>
                          <a:cs typeface="+mn-cs"/>
                        </a:rPr>
                        <a:t>1245</a:t>
                      </a:r>
                      <a:r>
                        <a:rPr lang="zh-TW" altLang="en-US" sz="2400" kern="1200" dirty="0" smtClean="0">
                          <a:solidFill>
                            <a:schemeClr val="tx1"/>
                          </a:solidFill>
                          <a:effectLst/>
                          <a:latin typeface="+mn-ea"/>
                          <a:ea typeface="+mn-ea"/>
                          <a:cs typeface="+mn-cs"/>
                        </a:rPr>
                        <a:t>行</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3322716992"/>
              </p:ext>
            </p:extLst>
          </p:nvPr>
        </p:nvGraphicFramePr>
        <p:xfrm>
          <a:off x="5368607" y="1260456"/>
          <a:ext cx="6052736" cy="5067299"/>
        </p:xfrm>
        <a:graphic>
          <a:graphicData uri="http://schemas.openxmlformats.org/drawingml/2006/table">
            <a:tbl>
              <a:tblPr firstRow="1" firstCol="1" bandRow="1">
                <a:tableStyleId>{5940675A-B579-460E-94D1-54222C63F5DA}</a:tableStyleId>
              </a:tblPr>
              <a:tblGrid>
                <a:gridCol w="1263016"/>
                <a:gridCol w="4789720"/>
              </a:tblGrid>
              <a:tr h="833433">
                <a:tc>
                  <a:txBody>
                    <a:bodyPr/>
                    <a:lstStyle/>
                    <a:p>
                      <a:pPr algn="ctr">
                        <a:spcAft>
                          <a:spcPts val="0"/>
                        </a:spcAft>
                      </a:pPr>
                      <a:r>
                        <a:rPr lang="zh-TW" sz="2400" kern="0" dirty="0">
                          <a:effectLst/>
                        </a:rPr>
                        <a:t>代碼</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所屬</a:t>
                      </a:r>
                      <a:r>
                        <a:rPr lang="zh-TW" sz="2400" kern="0" dirty="0" smtClean="0">
                          <a:effectLst/>
                        </a:rPr>
                        <a:t>單位</a:t>
                      </a:r>
                      <a:r>
                        <a:rPr lang="zh-TW" sz="2400" kern="0" dirty="0">
                          <a:effectLst/>
                        </a:rPr>
                        <a:t>名稱</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effectLst/>
                        </a:rPr>
                        <a:t>N1</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a:t>
                      </a:r>
                      <a:r>
                        <a:rPr lang="zh-TW" sz="2400" kern="0" dirty="0" smtClean="0">
                          <a:effectLst/>
                        </a:rPr>
                        <a:t>國立</a:t>
                      </a:r>
                      <a:r>
                        <a:rPr lang="zh-TW" sz="2400" kern="0" dirty="0">
                          <a:effectLst/>
                        </a:rPr>
                        <a:t>臺灣藝術教育館</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effectLst/>
                        </a:rPr>
                        <a:t>N2</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a:t>
                      </a:r>
                      <a:r>
                        <a:rPr lang="zh-TW" sz="2400" kern="0" dirty="0" smtClean="0">
                          <a:effectLst/>
                        </a:rPr>
                        <a:t>新</a:t>
                      </a:r>
                      <a:r>
                        <a:rPr lang="zh-TW" sz="2400" kern="0" dirty="0">
                          <a:effectLst/>
                        </a:rPr>
                        <a:t>北市立黃金博物館</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effectLst/>
                        </a:rPr>
                        <a:t>N3</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a:t>
                      </a:r>
                      <a:r>
                        <a:rPr lang="zh-TW" sz="2400" kern="0" dirty="0" smtClean="0">
                          <a:effectLst/>
                        </a:rPr>
                        <a:t>南</a:t>
                      </a:r>
                      <a:r>
                        <a:rPr lang="zh-TW" sz="2400" kern="0" dirty="0">
                          <a:effectLst/>
                        </a:rPr>
                        <a:t>一書局台北編輯部</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effectLst/>
                        </a:rPr>
                        <a:t>N4</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a:t>
                      </a:r>
                      <a:r>
                        <a:rPr lang="zh-TW" sz="2400" kern="0" dirty="0" smtClean="0">
                          <a:effectLst/>
                        </a:rPr>
                        <a:t>南</a:t>
                      </a:r>
                      <a:r>
                        <a:rPr lang="zh-TW" sz="2400" kern="0" dirty="0">
                          <a:effectLst/>
                        </a:rPr>
                        <a:t>一書局台北編輯部</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effectLst/>
                        </a:rPr>
                        <a:t>N5</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a:t>
                      </a:r>
                      <a:r>
                        <a:rPr lang="zh-TW" sz="2400" kern="0" dirty="0" smtClean="0">
                          <a:effectLst/>
                        </a:rPr>
                        <a:t>築</a:t>
                      </a:r>
                      <a:r>
                        <a:rPr lang="zh-TW" sz="2400" kern="0" dirty="0">
                          <a:effectLst/>
                        </a:rPr>
                        <a:t>閱行銷企劃公司</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effectLst/>
                        </a:rPr>
                        <a:t>N6</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a:t>
                      </a:r>
                      <a:r>
                        <a:rPr lang="zh-TW" sz="2400" kern="0" dirty="0" smtClean="0">
                          <a:effectLst/>
                        </a:rPr>
                        <a:t>中央</a:t>
                      </a:r>
                      <a:r>
                        <a:rPr lang="zh-TW" sz="2400" kern="0" dirty="0">
                          <a:effectLst/>
                        </a:rPr>
                        <a:t>研究院台灣史研究所</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effectLst/>
                        </a:rPr>
                        <a:t>N7</a:t>
                      </a:r>
                      <a:endParaRPr lang="zh-TW" sz="2400" kern="100" dirty="0">
                        <a:effectLst/>
                        <a:latin typeface="Calibri"/>
                        <a:ea typeface="新細明體"/>
                        <a:cs typeface="Times New Roman"/>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rPr>
                        <a:t>  </a:t>
                      </a:r>
                      <a:r>
                        <a:rPr lang="zh-TW" sz="2400" kern="0" dirty="0" smtClean="0">
                          <a:effectLst/>
                        </a:rPr>
                        <a:t>國立</a:t>
                      </a:r>
                      <a:r>
                        <a:rPr lang="zh-TW" sz="2400" kern="0" dirty="0">
                          <a:effectLst/>
                        </a:rPr>
                        <a:t>臺灣師範大學臺灣史研究所</a:t>
                      </a:r>
                      <a:endParaRPr lang="zh-TW" sz="2400" kern="100" dirty="0">
                        <a:effectLst/>
                        <a:latin typeface="Calibri"/>
                        <a:ea typeface="新細明體"/>
                        <a:cs typeface="Times New Roman"/>
                      </a:endParaRP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bl>
          </a:graphicData>
        </a:graphic>
      </p:graphicFrame>
      <p:sp>
        <p:nvSpPr>
          <p:cNvPr id="4" name="投影片編號版面配置區 3"/>
          <p:cNvSpPr>
            <a:spLocks noGrp="1"/>
          </p:cNvSpPr>
          <p:nvPr>
            <p:ph type="sldNum" sz="quarter" idx="12"/>
          </p:nvPr>
        </p:nvSpPr>
        <p:spPr/>
        <p:txBody>
          <a:bodyPr/>
          <a:lstStyle/>
          <a:p>
            <a:fld id="{757B313C-5C9C-4072-B686-56C563E999DB}" type="slidenum">
              <a:rPr lang="zh-TW" altLang="en-US" smtClean="0"/>
              <a:pPr/>
              <a:t>7</a:t>
            </a:fld>
            <a:endParaRPr lang="zh-TW" altLang="en-US" dirty="0"/>
          </a:p>
        </p:txBody>
      </p:sp>
    </p:spTree>
    <p:extLst>
      <p:ext uri="{BB962C8B-B14F-4D97-AF65-F5344CB8AC3E}">
        <p14:creationId xmlns:p14="http://schemas.microsoft.com/office/powerpoint/2010/main" val="14305709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66"/>
          <p:cNvSpPr txBox="1">
            <a:spLocks noChangeArrowheads="1"/>
          </p:cNvSpPr>
          <p:nvPr/>
        </p:nvSpPr>
        <p:spPr bwMode="auto">
          <a:xfrm>
            <a:off x="770655" y="1208078"/>
            <a:ext cx="3128246" cy="650819"/>
          </a:xfrm>
          <a:prstGeom prst="rect">
            <a:avLst/>
          </a:prstGeom>
          <a:noFill/>
          <a:ln>
            <a:noFill/>
          </a:ln>
          <a:extLst/>
        </p:spPr>
        <p:txBody>
          <a:bodyPr wrap="square" lIns="0" tIns="0" rIns="0" bIns="0">
            <a:spAutoFit/>
          </a:bodyPr>
          <a:lstStyle>
            <a:lvl1pPr>
              <a:defRPr sz="1300">
                <a:solidFill>
                  <a:schemeClr val="tx1"/>
                </a:solidFill>
                <a:latin typeface="Calibri" panose="020F0502020204030204" pitchFamily="34" charset="0"/>
                <a:ea typeface="宋体" panose="02010600030101010101" pitchFamily="2" charset="-122"/>
              </a:defRPr>
            </a:lvl1pPr>
            <a:lvl2pPr marL="742950" indent="-285750">
              <a:defRPr sz="1300">
                <a:solidFill>
                  <a:schemeClr val="tx1"/>
                </a:solidFill>
                <a:latin typeface="Calibri" panose="020F0502020204030204" pitchFamily="34" charset="0"/>
                <a:ea typeface="宋体" panose="02010600030101010101" pitchFamily="2" charset="-122"/>
              </a:defRPr>
            </a:lvl2pPr>
            <a:lvl3pPr marL="1143000" indent="-228600">
              <a:defRPr sz="1300">
                <a:solidFill>
                  <a:schemeClr val="tx1"/>
                </a:solidFill>
                <a:latin typeface="Calibri" panose="020F0502020204030204" pitchFamily="34" charset="0"/>
                <a:ea typeface="宋体" panose="02010600030101010101" pitchFamily="2" charset="-122"/>
              </a:defRPr>
            </a:lvl3pPr>
            <a:lvl4pPr marL="1600200" indent="-228600">
              <a:defRPr sz="1300">
                <a:solidFill>
                  <a:schemeClr val="tx1"/>
                </a:solidFill>
                <a:latin typeface="Calibri" panose="020F0502020204030204" pitchFamily="34" charset="0"/>
                <a:ea typeface="宋体" panose="02010600030101010101" pitchFamily="2" charset="-122"/>
              </a:defRPr>
            </a:lvl4pPr>
            <a:lvl5pPr marL="2057400" indent="-228600">
              <a:defRPr sz="1300">
                <a:solidFill>
                  <a:schemeClr val="tx1"/>
                </a:solidFill>
                <a:latin typeface="Calibri" panose="020F0502020204030204" pitchFamily="34" charset="0"/>
                <a:ea typeface="宋体" panose="02010600030101010101" pitchFamily="2" charset="-122"/>
              </a:defRPr>
            </a:lvl5pPr>
            <a:lvl6pPr marL="25146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6pPr>
            <a:lvl7pPr marL="29718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7pPr>
            <a:lvl8pPr marL="34290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8pPr>
            <a:lvl9pPr marL="3886200" indent="-228600" defTabSz="685800" eaLnBrk="0" fontAlgn="base" hangingPunct="0">
              <a:spcBef>
                <a:spcPct val="0"/>
              </a:spcBef>
              <a:spcAft>
                <a:spcPct val="0"/>
              </a:spcAft>
              <a:defRPr sz="1300">
                <a:solidFill>
                  <a:schemeClr val="tx1"/>
                </a:solidFill>
                <a:latin typeface="Calibri" panose="020F0502020204030204" pitchFamily="34" charset="0"/>
                <a:ea typeface="宋体" panose="02010600030101010101" pitchFamily="2" charset="-122"/>
              </a:defRPr>
            </a:lvl9pPr>
          </a:lstStyle>
          <a:p>
            <a:pPr>
              <a:lnSpc>
                <a:spcPct val="150000"/>
              </a:lnSpc>
            </a:pPr>
            <a:r>
              <a:rPr lang="zh-TW" altLang="en-US"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分區座談－中區</a:t>
            </a:r>
            <a:endParaRPr lang="en-US" altLang="zh-TW" sz="3200" b="1" dirty="0" smtClean="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endParaRPr>
          </a:p>
        </p:txBody>
      </p:sp>
      <p:sp>
        <p:nvSpPr>
          <p:cNvPr id="5" name="TextBox 8"/>
          <p:cNvSpPr txBox="1"/>
          <p:nvPr/>
        </p:nvSpPr>
        <p:spPr>
          <a:xfrm>
            <a:off x="770655" y="203407"/>
            <a:ext cx="3896347" cy="525208"/>
          </a:xfrm>
          <a:prstGeom prst="rect">
            <a:avLst/>
          </a:prstGeom>
          <a:noFill/>
        </p:spPr>
        <p:txBody>
          <a:bodyPr wrap="square" lIns="0" tIns="0" rIns="0" bIns="0" rtlCol="0" anchor="ctr">
            <a:spAutoFit/>
          </a:bodyPr>
          <a:lstStyle/>
          <a:p>
            <a:r>
              <a:rPr lang="zh-TW"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rPr>
              <a:t>二</a:t>
            </a:r>
            <a:r>
              <a:rPr lang="en-US" altLang="zh-TW"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 </a:t>
            </a:r>
            <a:r>
              <a:rPr lang="zh-TW" altLang="en-US" sz="3413" b="1" dirty="0" smtClean="0">
                <a:solidFill>
                  <a:schemeClr val="accent2"/>
                </a:solidFill>
                <a:latin typeface="Arial" panose="020B0604020202020204" pitchFamily="34" charset="0"/>
                <a:ea typeface="微软雅黑" panose="020B0503020204020204" pitchFamily="34" charset="-122"/>
                <a:sym typeface="Arial" panose="020B0604020202020204" pitchFamily="34" charset="0"/>
              </a:rPr>
              <a:t>研究設計與執行</a:t>
            </a:r>
            <a:endParaRPr lang="zh-CN" altLang="en-US" sz="3413" b="1" dirty="0">
              <a:solidFill>
                <a:schemeClr val="accent2"/>
              </a:solidFill>
              <a:latin typeface="Arial" panose="020B0604020202020204" pitchFamily="34" charset="0"/>
              <a:ea typeface="微软雅黑" panose="020B0503020204020204" pitchFamily="34" charset="-122"/>
              <a:sym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2340526466"/>
              </p:ext>
            </p:extLst>
          </p:nvPr>
        </p:nvGraphicFramePr>
        <p:xfrm>
          <a:off x="757955" y="1968498"/>
          <a:ext cx="3598145" cy="2921004"/>
        </p:xfrm>
        <a:graphic>
          <a:graphicData uri="http://schemas.openxmlformats.org/drawingml/2006/table">
            <a:tbl>
              <a:tblPr firstRow="1" bandRow="1">
                <a:tableStyleId>{5940675A-B579-460E-94D1-54222C63F5DA}</a:tableStyleId>
              </a:tblPr>
              <a:tblGrid>
                <a:gridCol w="3598145"/>
              </a:tblGrid>
              <a:tr h="730251">
                <a:tc>
                  <a:txBody>
                    <a:bodyPr/>
                    <a:lstStyle/>
                    <a:p>
                      <a:r>
                        <a:rPr lang="zh-TW" altLang="en-US" sz="2400" dirty="0" smtClean="0">
                          <a:latin typeface="+mn-ea"/>
                          <a:ea typeface="+mn-ea"/>
                        </a:rPr>
                        <a:t>時間：</a:t>
                      </a:r>
                      <a:r>
                        <a:rPr lang="en-US" altLang="zh-TW" sz="2400" kern="1200" dirty="0" smtClean="0">
                          <a:solidFill>
                            <a:schemeClr val="tx1"/>
                          </a:solidFill>
                          <a:effectLst/>
                          <a:latin typeface="+mn-ea"/>
                          <a:ea typeface="+mn-ea"/>
                          <a:cs typeface="+mn-cs"/>
                        </a:rPr>
                        <a:t>2016.12.28</a:t>
                      </a:r>
                      <a:endParaRPr lang="zh-TW" altLang="en-US" sz="2400" dirty="0">
                        <a:latin typeface="+mn-ea"/>
                        <a:ea typeface="+mn-ea"/>
                      </a:endParaRPr>
                    </a:p>
                  </a:txBody>
                  <a:tcPr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en-US" sz="2400" dirty="0" smtClean="0">
                          <a:latin typeface="+mn-ea"/>
                          <a:ea typeface="+mn-ea"/>
                        </a:rPr>
                        <a:t>地點：</a:t>
                      </a:r>
                      <a:r>
                        <a:rPr lang="zh-TW" altLang="zh-TW" sz="2400" kern="1200" dirty="0" smtClean="0">
                          <a:solidFill>
                            <a:schemeClr val="tx1"/>
                          </a:solidFill>
                          <a:effectLst/>
                          <a:latin typeface="+mn-ea"/>
                          <a:ea typeface="+mn-ea"/>
                          <a:cs typeface="+mn-cs"/>
                        </a:rPr>
                        <a:t>國</a:t>
                      </a:r>
                      <a:r>
                        <a:rPr lang="zh-TW" altLang="en-US" sz="2400" kern="1200" dirty="0" smtClean="0">
                          <a:solidFill>
                            <a:schemeClr val="tx1"/>
                          </a:solidFill>
                          <a:effectLst/>
                          <a:latin typeface="+mn-ea"/>
                          <a:ea typeface="+mn-ea"/>
                          <a:cs typeface="+mn-cs"/>
                        </a:rPr>
                        <a:t>資</a:t>
                      </a:r>
                      <a:r>
                        <a:rPr lang="zh-TW" altLang="zh-TW" sz="2400" kern="1200" dirty="0" smtClean="0">
                          <a:solidFill>
                            <a:schemeClr val="tx1"/>
                          </a:solidFill>
                          <a:effectLst/>
                          <a:latin typeface="+mn-ea"/>
                          <a:ea typeface="+mn-ea"/>
                          <a:cs typeface="+mn-cs"/>
                        </a:rPr>
                        <a:t>圖會議室</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en-US" sz="2400" dirty="0" smtClean="0">
                          <a:latin typeface="+mn-ea"/>
                          <a:ea typeface="+mn-ea"/>
                        </a:rPr>
                        <a:t>與談人數：</a:t>
                      </a:r>
                      <a:r>
                        <a:rPr lang="en-US" altLang="zh-TW" sz="2400" dirty="0" smtClean="0">
                          <a:latin typeface="+mn-ea"/>
                          <a:ea typeface="+mn-ea"/>
                        </a:rPr>
                        <a:t>5</a:t>
                      </a:r>
                      <a:r>
                        <a:rPr lang="zh-TW" altLang="en-US" sz="2400" dirty="0" smtClean="0">
                          <a:latin typeface="+mn-ea"/>
                          <a:ea typeface="+mn-ea"/>
                        </a:rPr>
                        <a:t>人</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730251">
                <a:tc>
                  <a:txBody>
                    <a:bodyPr/>
                    <a:lstStyle/>
                    <a:p>
                      <a:r>
                        <a:rPr lang="zh-TW" altLang="zh-TW" sz="2400" kern="1200" dirty="0" smtClean="0">
                          <a:solidFill>
                            <a:schemeClr val="tx1"/>
                          </a:solidFill>
                          <a:effectLst/>
                          <a:latin typeface="+mn-ea"/>
                          <a:ea typeface="+mn-ea"/>
                          <a:cs typeface="+mn-cs"/>
                        </a:rPr>
                        <a:t>轉錄稿行數</a:t>
                      </a:r>
                      <a:r>
                        <a:rPr lang="zh-TW" altLang="en-US" sz="2400" kern="1200" dirty="0" smtClean="0">
                          <a:solidFill>
                            <a:schemeClr val="tx1"/>
                          </a:solidFill>
                          <a:effectLst/>
                          <a:latin typeface="+mn-ea"/>
                          <a:ea typeface="+mn-ea"/>
                          <a:cs typeface="+mn-cs"/>
                        </a:rPr>
                        <a:t>：</a:t>
                      </a:r>
                      <a:r>
                        <a:rPr lang="en-US" altLang="zh-TW" sz="2400" kern="1200" dirty="0" smtClean="0">
                          <a:solidFill>
                            <a:schemeClr val="tx1"/>
                          </a:solidFill>
                          <a:effectLst/>
                          <a:latin typeface="+mn-ea"/>
                          <a:ea typeface="+mn-ea"/>
                          <a:cs typeface="+mn-cs"/>
                        </a:rPr>
                        <a:t>1430</a:t>
                      </a:r>
                      <a:r>
                        <a:rPr lang="zh-TW" altLang="en-US" sz="2400" kern="1200" dirty="0" smtClean="0">
                          <a:solidFill>
                            <a:schemeClr val="tx1"/>
                          </a:solidFill>
                          <a:effectLst/>
                          <a:latin typeface="+mn-ea"/>
                          <a:ea typeface="+mn-ea"/>
                          <a:cs typeface="+mn-cs"/>
                        </a:rPr>
                        <a:t>行</a:t>
                      </a:r>
                      <a:endParaRPr lang="zh-TW" altLang="en-US" sz="2400" dirty="0">
                        <a:latin typeface="+mn-ea"/>
                        <a:ea typeface="+mn-ea"/>
                      </a:endParaRPr>
                    </a:p>
                  </a:txBody>
                  <a:tcPr anchor="b">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769720839"/>
              </p:ext>
            </p:extLst>
          </p:nvPr>
        </p:nvGraphicFramePr>
        <p:xfrm>
          <a:off x="5368606" y="1257300"/>
          <a:ext cx="6429693" cy="3857623"/>
        </p:xfrm>
        <a:graphic>
          <a:graphicData uri="http://schemas.openxmlformats.org/drawingml/2006/table">
            <a:tbl>
              <a:tblPr firstRow="1" firstCol="1" bandRow="1">
                <a:tableStyleId>{5940675A-B579-460E-94D1-54222C63F5DA}</a:tableStyleId>
              </a:tblPr>
              <a:tblGrid>
                <a:gridCol w="1341675"/>
                <a:gridCol w="5088018"/>
              </a:tblGrid>
              <a:tr h="833433">
                <a:tc>
                  <a:txBody>
                    <a:bodyPr/>
                    <a:lstStyle/>
                    <a:p>
                      <a:pPr algn="ctr">
                        <a:spcAft>
                          <a:spcPts val="0"/>
                        </a:spcAft>
                      </a:pPr>
                      <a:r>
                        <a:rPr lang="zh-TW" sz="2400" kern="0" dirty="0">
                          <a:effectLst/>
                          <a:latin typeface="+mn-ea"/>
                          <a:ea typeface="+mn-ea"/>
                        </a:rPr>
                        <a:t>代碼</a:t>
                      </a:r>
                      <a:endParaRPr lang="zh-TW" sz="2400" kern="100" dirty="0">
                        <a:effectLst/>
                        <a:latin typeface="+mn-ea"/>
                        <a:ea typeface="+mn-ea"/>
                        <a:cs typeface="Times New Roman"/>
                      </a:endParaRPr>
                    </a:p>
                  </a:txBody>
                  <a:tcPr marL="17780" marR="17780" marT="0" marB="0" anchor="ctr">
                    <a:lnR w="12700" cap="flat" cmpd="sng" algn="ctr">
                      <a:solidFill>
                        <a:schemeClr val="accent2"/>
                      </a:solidFill>
                      <a:prstDash val="solid"/>
                      <a:round/>
                      <a:headEnd type="none" w="med" len="med"/>
                      <a:tailEnd type="none" w="med" len="med"/>
                    </a:lnR>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lgn="l">
                        <a:spcAft>
                          <a:spcPts val="0"/>
                        </a:spcAft>
                      </a:pPr>
                      <a:r>
                        <a:rPr lang="zh-TW" altLang="en-US" sz="2400" kern="0" dirty="0" smtClean="0">
                          <a:effectLst/>
                          <a:latin typeface="+mn-ea"/>
                          <a:ea typeface="+mn-ea"/>
                        </a:rPr>
                        <a:t>  所屬</a:t>
                      </a:r>
                      <a:r>
                        <a:rPr lang="zh-TW" sz="2400" kern="0" dirty="0" smtClean="0">
                          <a:effectLst/>
                          <a:latin typeface="+mn-ea"/>
                          <a:ea typeface="+mn-ea"/>
                        </a:rPr>
                        <a:t>單位</a:t>
                      </a:r>
                      <a:r>
                        <a:rPr lang="zh-TW" sz="2400" kern="0" dirty="0">
                          <a:effectLst/>
                          <a:latin typeface="+mn-ea"/>
                          <a:ea typeface="+mn-ea"/>
                        </a:rPr>
                        <a:t>名稱</a:t>
                      </a:r>
                      <a:endParaRPr lang="zh-TW" sz="2400" kern="100" dirty="0">
                        <a:effectLst/>
                        <a:latin typeface="+mn-ea"/>
                        <a:ea typeface="+mn-ea"/>
                        <a:cs typeface="Times New Roman"/>
                      </a:endParaRPr>
                    </a:p>
                  </a:txBody>
                  <a:tcPr marL="17780" marR="17780" marT="0" marB="0" anchor="ctr">
                    <a:lnL w="12700" cap="flat" cmpd="sng" algn="ctr">
                      <a:solidFill>
                        <a:schemeClr val="accent2"/>
                      </a:solidFill>
                      <a:prstDash val="solid"/>
                      <a:round/>
                      <a:headEnd type="none" w="med" len="med"/>
                      <a:tailEnd type="none" w="med" len="med"/>
                    </a:lnL>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M1</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交通部</a:t>
                      </a:r>
                      <a:r>
                        <a:rPr lang="zh-TW" sz="2400" kern="0" dirty="0">
                          <a:solidFill>
                            <a:schemeClr val="tx1"/>
                          </a:solidFill>
                          <a:effectLst/>
                          <a:latin typeface="+mn-lt"/>
                          <a:ea typeface="+mn-ea"/>
                          <a:cs typeface="+mn-cs"/>
                        </a:rPr>
                        <a:t>觀光局參山國家風景區管理處</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M2</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部落</a:t>
                      </a:r>
                      <a:r>
                        <a:rPr lang="zh-TW" sz="2400" kern="0" dirty="0">
                          <a:solidFill>
                            <a:schemeClr val="tx1"/>
                          </a:solidFill>
                          <a:effectLst/>
                          <a:latin typeface="+mn-lt"/>
                          <a:ea typeface="+mn-ea"/>
                          <a:cs typeface="+mn-cs"/>
                        </a:rPr>
                        <a:t>文化工作者</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M3</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南投縣</a:t>
                      </a:r>
                      <a:r>
                        <a:rPr lang="zh-TW" sz="2400" kern="0" dirty="0">
                          <a:solidFill>
                            <a:schemeClr val="tx1"/>
                          </a:solidFill>
                          <a:effectLst/>
                          <a:latin typeface="+mn-lt"/>
                          <a:ea typeface="+mn-ea"/>
                          <a:cs typeface="+mn-cs"/>
                        </a:rPr>
                        <a:t>埔</a:t>
                      </a:r>
                      <a:r>
                        <a:rPr lang="zh-TW" sz="2400" b="1" kern="0" dirty="0">
                          <a:solidFill>
                            <a:schemeClr val="tx1"/>
                          </a:solidFill>
                          <a:effectLst/>
                          <a:latin typeface="微軟正黑體" panose="020B0604030504040204" pitchFamily="34" charset="-120"/>
                          <a:ea typeface="微軟正黑體" panose="020B0604030504040204" pitchFamily="34" charset="-120"/>
                          <a:cs typeface="+mn-cs"/>
                        </a:rPr>
                        <a:t>里</a:t>
                      </a:r>
                      <a:r>
                        <a:rPr lang="zh-TW" sz="2400" kern="0" dirty="0">
                          <a:solidFill>
                            <a:schemeClr val="tx1"/>
                          </a:solidFill>
                          <a:effectLst/>
                          <a:latin typeface="+mn-lt"/>
                          <a:ea typeface="+mn-ea"/>
                          <a:cs typeface="+mn-cs"/>
                        </a:rPr>
                        <a:t>鎮立圖書館</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M4</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大</a:t>
                      </a:r>
                      <a:r>
                        <a:rPr lang="zh-TW" sz="2400" kern="0" dirty="0">
                          <a:solidFill>
                            <a:schemeClr val="tx1"/>
                          </a:solidFill>
                          <a:effectLst/>
                          <a:latin typeface="+mn-lt"/>
                          <a:ea typeface="+mn-ea"/>
                          <a:cs typeface="+mn-cs"/>
                        </a:rPr>
                        <a:t>紀元時報中區記者</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r h="604838">
                <a:tc>
                  <a:txBody>
                    <a:bodyPr/>
                    <a:lstStyle/>
                    <a:p>
                      <a:pPr algn="ctr">
                        <a:spcAft>
                          <a:spcPts val="0"/>
                        </a:spcAft>
                      </a:pPr>
                      <a:r>
                        <a:rPr lang="en-US" sz="2400" kern="0" dirty="0">
                          <a:solidFill>
                            <a:schemeClr val="tx1"/>
                          </a:solidFill>
                          <a:effectLst/>
                          <a:latin typeface="+mn-lt"/>
                          <a:ea typeface="+mn-ea"/>
                          <a:cs typeface="+mn-cs"/>
                        </a:rPr>
                        <a:t>M5</a:t>
                      </a:r>
                      <a:endParaRPr lang="zh-TW" sz="2400" kern="0" dirty="0">
                        <a:solidFill>
                          <a:schemeClr val="tx1"/>
                        </a:solidFill>
                        <a:effectLst/>
                        <a:latin typeface="+mn-lt"/>
                        <a:ea typeface="+mn-ea"/>
                        <a:cs typeface="+mn-cs"/>
                      </a:endParaRPr>
                    </a:p>
                  </a:txBody>
                  <a:tcPr marL="17780" marR="17780" marT="0" marB="0" anchor="ctr">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solidFill>
                      <a:schemeClr val="accent4">
                        <a:lumMod val="20000"/>
                        <a:lumOff val="80000"/>
                      </a:schemeClr>
                    </a:solidFill>
                  </a:tcPr>
                </a:tc>
                <a:tc>
                  <a:txBody>
                    <a:bodyPr/>
                    <a:lstStyle/>
                    <a:p>
                      <a:pPr>
                        <a:spcAft>
                          <a:spcPts val="0"/>
                        </a:spcAft>
                      </a:pPr>
                      <a:r>
                        <a:rPr lang="en-US" altLang="zh-TW" sz="2400" kern="0" dirty="0" smtClean="0">
                          <a:solidFill>
                            <a:schemeClr val="tx1"/>
                          </a:solidFill>
                          <a:effectLst/>
                          <a:latin typeface="+mn-lt"/>
                          <a:ea typeface="+mn-ea"/>
                          <a:cs typeface="+mn-cs"/>
                        </a:rPr>
                        <a:t>  </a:t>
                      </a:r>
                      <a:r>
                        <a:rPr lang="zh-TW" sz="2400" kern="0" dirty="0" smtClean="0">
                          <a:solidFill>
                            <a:schemeClr val="tx1"/>
                          </a:solidFill>
                          <a:effectLst/>
                          <a:latin typeface="+mn-lt"/>
                          <a:ea typeface="+mn-ea"/>
                          <a:cs typeface="+mn-cs"/>
                        </a:rPr>
                        <a:t>國立</a:t>
                      </a:r>
                      <a:r>
                        <a:rPr lang="zh-TW" sz="2400" kern="0" dirty="0">
                          <a:solidFill>
                            <a:schemeClr val="tx1"/>
                          </a:solidFill>
                          <a:effectLst/>
                          <a:latin typeface="+mn-lt"/>
                          <a:ea typeface="+mn-ea"/>
                          <a:cs typeface="+mn-cs"/>
                        </a:rPr>
                        <a:t>公共資訊圖書館</a:t>
                      </a:r>
                    </a:p>
                  </a:txBody>
                  <a:tcPr marL="17780" marR="17780" marT="0" marB="0" anchor="ctr">
                    <a:lnL w="12700" cap="flat" cmpd="sng" algn="ctr">
                      <a:solidFill>
                        <a:schemeClr val="accent2"/>
                      </a:solidFill>
                      <a:prstDash val="solid"/>
                      <a:round/>
                      <a:headEnd type="none" w="med" len="med"/>
                      <a:tailEnd type="none" w="med" len="med"/>
                    </a:lnL>
                    <a:lnT w="12700" cap="flat" cmpd="sng" algn="ctr">
                      <a:solidFill>
                        <a:schemeClr val="accent2"/>
                      </a:solidFill>
                      <a:prstDash val="solid"/>
                      <a:round/>
                      <a:headEnd type="none" w="med" len="med"/>
                      <a:tailEnd type="none" w="med" len="med"/>
                    </a:lnT>
                    <a:lnB w="12700" cap="flat" cmpd="sng" algn="ctr">
                      <a:solidFill>
                        <a:schemeClr val="accent2"/>
                      </a:solidFill>
                      <a:prstDash val="solid"/>
                      <a:round/>
                      <a:headEnd type="none" w="med" len="med"/>
                      <a:tailEnd type="none" w="med" len="med"/>
                    </a:lnB>
                  </a:tcPr>
                </a:tc>
              </a:tr>
            </a:tbl>
          </a:graphicData>
        </a:graphic>
      </p:graphicFrame>
      <p:sp>
        <p:nvSpPr>
          <p:cNvPr id="4" name="投影片編號版面配置區 3"/>
          <p:cNvSpPr>
            <a:spLocks noGrp="1"/>
          </p:cNvSpPr>
          <p:nvPr>
            <p:ph type="sldNum" sz="quarter" idx="12"/>
          </p:nvPr>
        </p:nvSpPr>
        <p:spPr/>
        <p:txBody>
          <a:bodyPr/>
          <a:lstStyle/>
          <a:p>
            <a:fld id="{757B313C-5C9C-4072-B686-56C563E999DB}" type="slidenum">
              <a:rPr lang="zh-TW" altLang="en-US" smtClean="0"/>
              <a:pPr/>
              <a:t>8</a:t>
            </a:fld>
            <a:endParaRPr lang="zh-TW" altLang="en-US" dirty="0"/>
          </a:p>
        </p:txBody>
      </p:sp>
    </p:spTree>
    <p:extLst>
      <p:ext uri="{BB962C8B-B14F-4D97-AF65-F5344CB8AC3E}">
        <p14:creationId xmlns:p14="http://schemas.microsoft.com/office/powerpoint/2010/main" val="26675190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KSO_WM_TEMPLATE_THUMBS_INDEX" val="1、4、5、9、12、13、17、24、26、27、28、29"/>
  <p:tag name="KSO_WM_TEMPLATE_CATEGORY" val="custom"/>
  <p:tag name="KSO_WM_TEMPLATE_INDEX" val="160117"/>
  <p:tag name="KSO_WM_TAG_VERSION" val="1.0"/>
  <p:tag name="KSO_WM_SLIDE_ID" val="custom160117_1"/>
  <p:tag name="KSO_WM_SLIDE_INDEX" val="1"/>
  <p:tag name="KSO_WM_SLIDE_ITEM_CNT" val="2"/>
  <p:tag name="KSO_WM_SLIDE_LAYOUT" val="a_b"/>
  <p:tag name="KSO_WM_SLIDE_LAYOUT_CNT" val="1_1"/>
  <p:tag name="KSO_WM_SLIDE_TYPE" val="title"/>
  <p:tag name="KSO_WM_BEAUTIFY_FLAG" val="#wm#"/>
</p:tagLst>
</file>

<file path=ppt/tags/tag10.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ENTRY"/>
  <p:tag name="ID" val="547136"/>
  <p:tag name="MH_ORDER" val="4"/>
  <p:tag name="KSO_WM_UNIT_TYPE" val="l_h_f"/>
  <p:tag name="KSO_WM_UNIT_INDEX" val="1_4_1"/>
  <p:tag name="KSO_WM_UNIT_ID" val="custom160117_9*l_h_f*1_4_1"/>
  <p:tag name="KSO_WM_UNIT_CLEAR" val="1"/>
  <p:tag name="KSO_WM_UNIT_LAYERLEVEL" val="1_1_1"/>
  <p:tag name="KSO_WM_UNIT_VALUE" val="18"/>
  <p:tag name="KSO_WM_UNIT_HIGHLIGHT" val="0"/>
  <p:tag name="KSO_WM_UNIT_COMPATIBLE" val="0"/>
  <p:tag name="KSO_WM_UNIT_PRESET_TEXT_INDEX" val="3"/>
  <p:tag name="KSO_WM_UNIT_PRESET_TEXT_LEN" val="24"/>
  <p:tag name="KSO_WM_DIAGRAM_GROUP_CODE" val="l1-1"/>
  <p:tag name="KSO_WM_UNIT_TEXT_FILL_FORE_SCHEMECOLOR_INDEX" val="13"/>
  <p:tag name="KSO_WM_UNIT_TEXT_FILL_TYPE" val="1"/>
  <p:tag name="KSO_WM_UNIT_USESOURCEFORMAT_APPLY" val="1"/>
</p:tagLst>
</file>

<file path=ppt/tags/tag11.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NUMBER"/>
  <p:tag name="ID" val="547136"/>
  <p:tag name="MH_ORDER" val="4"/>
  <p:tag name="KSO_WM_UNIT_TYPE" val="l_i"/>
  <p:tag name="KSO_WM_UNIT_INDEX" val="1_5"/>
  <p:tag name="KSO_WM_UNIT_ID" val="custom160117_9*l_i*1_5"/>
  <p:tag name="KSO_WM_UNIT_CLEAR" val="1"/>
  <p:tag name="KSO_WM_UNIT_LAYERLEVEL" val="1_1"/>
  <p:tag name="KSO_WM_DIAGRAM_GROUP_CODE" val="l1-1"/>
  <p:tag name="KSO_WM_UNIT_FILL_FORE_SCHEMECOLOR_INDEX" val="5"/>
  <p:tag name="KSO_WM_UNIT_FILL_TYPE" val="1"/>
  <p:tag name="KSO_WM_UNIT_USESOURCEFORMAT_APPLY" val="1"/>
</p:tagLst>
</file>

<file path=ppt/tags/tag12.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OTHERS"/>
  <p:tag name="ID" val="547136"/>
  <p:tag name="KSO_WM_UNIT_TYPE" val="a"/>
  <p:tag name="KSO_WM_UNIT_INDEX" val="1"/>
  <p:tag name="KSO_WM_UNIT_ID" val="custom160117_9*a*1"/>
  <p:tag name="KSO_WM_UNIT_CLEAR" val="1"/>
  <p:tag name="KSO_WM_UNIT_LAYERLEVEL" val="1"/>
  <p:tag name="KSO_WM_UNIT_ISCONTENTSTITLE" val="1"/>
  <p:tag name="KSO_WM_UNIT_VALUE" val="2"/>
  <p:tag name="KSO_WM_UNIT_HIGHLIGHT" val="0"/>
  <p:tag name="KSO_WM_UNIT_COMPATIBLE" val="0"/>
  <p:tag name="KSO_WM_UNIT_BIND_DECORATION_IDS" val="custom160117_9*i*22"/>
  <p:tag name="KSO_WM_UNIT_PRESET_TEXT" val="目录"/>
</p:tagLst>
</file>

<file path=ppt/tags/tag13.xml><?xml version="1.0" encoding="utf-8"?>
<p:tagLst xmlns:a="http://schemas.openxmlformats.org/drawingml/2006/main" xmlns:r="http://schemas.openxmlformats.org/officeDocument/2006/relationships" xmlns:p="http://schemas.openxmlformats.org/presentationml/2006/main">
  <p:tag name="MH" val="20151013144530"/>
  <p:tag name="MH_LIBRARY" val="CONTENTS"/>
  <p:tag name="MH_AUTOCOLOR" val="TRUE"/>
  <p:tag name="MH_TYPE" val="SECTION"/>
  <p:tag name="ID" val="547136"/>
  <p:tag name="KSO_WM_TEMPLATE_CATEGORY" val="custom"/>
  <p:tag name="KSO_WM_TEMPLATE_INDEX" val="160117"/>
  <p:tag name="KSO_WM_TAG_VERSION" val="1.0"/>
  <p:tag name="KSO_WM_SLIDE_ID" val="custom160117_12"/>
  <p:tag name="KSO_WM_SLIDE_INDEX" val="12"/>
  <p:tag name="KSO_WM_SLIDE_ITEM_CNT" val="2"/>
  <p:tag name="KSO_WM_SLIDE_LAYOUT" val="a_b_e"/>
  <p:tag name="KSO_WM_SLIDE_LAYOUT_CNT" val="1_1_1"/>
  <p:tag name="KSO_WM_SLIDE_TYPE" val="sectionTitle"/>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MH" val="20151013144530"/>
  <p:tag name="MH_LIBRARY" val="CONTENTS"/>
  <p:tag name="MH_AUTOCOLOR" val="TRUE"/>
  <p:tag name="MH_TYPE" val="SECTION"/>
  <p:tag name="ID" val="547136"/>
  <p:tag name="KSO_WM_TEMPLATE_CATEGORY" val="custom"/>
  <p:tag name="KSO_WM_TEMPLATE_INDEX" val="160117"/>
  <p:tag name="KSO_WM_TAG_VERSION" val="1.0"/>
  <p:tag name="KSO_WM_SLIDE_ID" val="custom160117_12"/>
  <p:tag name="KSO_WM_SLIDE_INDEX" val="12"/>
  <p:tag name="KSO_WM_SLIDE_ITEM_CNT" val="2"/>
  <p:tag name="KSO_WM_SLIDE_LAYOUT" val="a_b_e"/>
  <p:tag name="KSO_WM_SLIDE_LAYOUT_CNT" val="1_1_1"/>
  <p:tag name="KSO_WM_SLIDE_TYPE" val="sectionTitle"/>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MH" val="20151013144530"/>
  <p:tag name="MH_LIBRARY" val="CONTENTS"/>
  <p:tag name="MH_AUTOCOLOR" val="TRUE"/>
  <p:tag name="MH_TYPE" val="SECTION"/>
  <p:tag name="ID" val="547136"/>
  <p:tag name="KSO_WM_TEMPLATE_CATEGORY" val="custom"/>
  <p:tag name="KSO_WM_TEMPLATE_INDEX" val="160117"/>
  <p:tag name="KSO_WM_TAG_VERSION" val="1.0"/>
  <p:tag name="KSO_WM_SLIDE_ID" val="custom160117_12"/>
  <p:tag name="KSO_WM_SLIDE_INDEX" val="12"/>
  <p:tag name="KSO_WM_SLIDE_ITEM_CNT" val="2"/>
  <p:tag name="KSO_WM_SLIDE_LAYOUT" val="a_b_e"/>
  <p:tag name="KSO_WM_SLIDE_LAYOUT_CNT" val="1_1_1"/>
  <p:tag name="KSO_WM_SLIDE_TYPE" val="sectionTitle"/>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TEMPLATE_THUMBS_INDEX" val="1、4、5、9、12、13、17、24、26、27、28、29"/>
  <p:tag name="KSO_WM_TEMPLATE_CATEGORY" val="custom"/>
  <p:tag name="KSO_WM_TEMPLATE_INDEX" val="160117"/>
  <p:tag name="KSO_WM_TAG_VERSION" val="1.0"/>
  <p:tag name="KSO_WM_SLIDE_ID" val="custom160117_1"/>
  <p:tag name="KSO_WM_SLIDE_INDEX" val="1"/>
  <p:tag name="KSO_WM_SLIDE_ITEM_CNT" val="2"/>
  <p:tag name="KSO_WM_SLIDE_LAYOUT" val="a_b"/>
  <p:tag name="KSO_WM_SLIDE_LAYOUT_CNT" val="1_1"/>
  <p:tag name="KSO_WM_SLIDE_TYPE" val="title"/>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MH" val="20151013144530"/>
  <p:tag name="MH_LIBRARY" val="CONTENTS"/>
  <p:tag name="MH_AUTOCOLOR" val="TRUE"/>
  <p:tag name="MH_TYPE" val="CONTENTS"/>
  <p:tag name="ID" val="547136"/>
  <p:tag name="KSO_WM_TEMPLATE_CATEGORY" val="custom"/>
  <p:tag name="KSO_WM_TEMPLATE_INDEX" val="160117"/>
  <p:tag name="KSO_WM_TAG_VERSION" val="1.0"/>
  <p:tag name="KSO_WM_SLIDE_ID" val="custom160117_9"/>
  <p:tag name="KSO_WM_SLIDE_INDEX" val="9"/>
  <p:tag name="KSO_WM_SLIDE_ITEM_CNT" val="4"/>
  <p:tag name="KSO_WM_SLIDE_LAYOUT" val="a_l"/>
  <p:tag name="KSO_WM_SLIDE_LAYOUT_CNT" val="1_1"/>
  <p:tag name="KSO_WM_SLIDE_TYPE" val="contents"/>
  <p:tag name="KSO_WM_BEAUTIFY_FLAG" val="#wm#"/>
  <p:tag name="KSO_WM_DIAGRAM_GROUP_CODE" val="l1-1"/>
</p:tagLst>
</file>

<file path=ppt/tags/tag3.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OTHERS"/>
  <p:tag name="ID" val="547136"/>
  <p:tag name="KSO_WM_UNIT_TYPE" val="l_i"/>
  <p:tag name="KSO_WM_UNIT_INDEX" val="1_1"/>
  <p:tag name="KSO_WM_UNIT_ID" val="custom160117_9*l_i*1_1"/>
  <p:tag name="KSO_WM_UNIT_CLEAR" val="1"/>
  <p:tag name="KSO_WM_UNIT_LAYERLEVEL" val="1_1"/>
  <p:tag name="KSO_WM_DIAGRAM_GROUP_CODE" val="l1-1"/>
  <p:tag name="KSO_WM_UNIT_LINE_FORE_SCHEMECOLOR_INDEX" val="5"/>
  <p:tag name="KSO_WM_UNIT_LINE_FILL_TYPE" val="2"/>
  <p:tag name="KSO_WM_UNIT_USESOURCEFORMAT_APPLY" val="1"/>
</p:tagLst>
</file>

<file path=ppt/tags/tag4.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ENTRY"/>
  <p:tag name="ID" val="547136"/>
  <p:tag name="MH_ORDER" val="1"/>
  <p:tag name="KSO_WM_UNIT_TYPE" val="l_h_f"/>
  <p:tag name="KSO_WM_UNIT_INDEX" val="1_1_1"/>
  <p:tag name="KSO_WM_UNIT_ID" val="custom160117_9*l_h_f*1_1_1"/>
  <p:tag name="KSO_WM_UNIT_CLEAR" val="1"/>
  <p:tag name="KSO_WM_UNIT_LAYERLEVEL" val="1_1_1"/>
  <p:tag name="KSO_WM_UNIT_VALUE" val="18"/>
  <p:tag name="KSO_WM_UNIT_HIGHLIGHT" val="0"/>
  <p:tag name="KSO_WM_UNIT_COMPATIBLE" val="0"/>
  <p:tag name="KSO_WM_UNIT_PRESET_TEXT_INDEX" val="3"/>
  <p:tag name="KSO_WM_UNIT_PRESET_TEXT_LEN" val="24"/>
  <p:tag name="KSO_WM_DIAGRAM_GROUP_CODE" val="l1-1"/>
  <p:tag name="KSO_WM_UNIT_TEXT_FILL_FORE_SCHEMECOLOR_INDEX" val="13"/>
  <p:tag name="KSO_WM_UNIT_TEXT_FILL_TYPE" val="1"/>
  <p:tag name="KSO_WM_UNIT_USESOURCEFORMAT_APPLY" val="1"/>
</p:tagLst>
</file>

<file path=ppt/tags/tag5.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NUMBER"/>
  <p:tag name="ID" val="547136"/>
  <p:tag name="MH_ORDER" val="1"/>
  <p:tag name="KSO_WM_UNIT_TYPE" val="l_i"/>
  <p:tag name="KSO_WM_UNIT_INDEX" val="1_2"/>
  <p:tag name="KSO_WM_UNIT_ID" val="custom160117_9*l_i*1_2"/>
  <p:tag name="KSO_WM_UNIT_CLEAR" val="1"/>
  <p:tag name="KSO_WM_UNIT_LAYERLEVEL" val="1_1"/>
  <p:tag name="KSO_WM_DIAGRAM_GROUP_CODE" val="l1-1"/>
  <p:tag name="KSO_WM_UNIT_FILL_FORE_SCHEMECOLOR_INDEX" val="5"/>
  <p:tag name="KSO_WM_UNIT_FILL_TYPE" val="1"/>
  <p:tag name="KSO_WM_UNIT_USESOURCEFORMAT_APPLY" val="1"/>
</p:tagLst>
</file>

<file path=ppt/tags/tag6.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ENTRY"/>
  <p:tag name="ID" val="547136"/>
  <p:tag name="MH_ORDER" val="2"/>
  <p:tag name="KSO_WM_UNIT_TYPE" val="l_h_f"/>
  <p:tag name="KSO_WM_UNIT_INDEX" val="1_2_1"/>
  <p:tag name="KSO_WM_UNIT_ID" val="custom160117_9*l_h_f*1_2_1"/>
  <p:tag name="KSO_WM_UNIT_CLEAR" val="1"/>
  <p:tag name="KSO_WM_UNIT_LAYERLEVEL" val="1_1_1"/>
  <p:tag name="KSO_WM_UNIT_VALUE" val="18"/>
  <p:tag name="KSO_WM_UNIT_HIGHLIGHT" val="0"/>
  <p:tag name="KSO_WM_UNIT_COMPATIBLE" val="0"/>
  <p:tag name="KSO_WM_UNIT_PRESET_TEXT_INDEX" val="3"/>
  <p:tag name="KSO_WM_UNIT_PRESET_TEXT_LEN" val="24"/>
  <p:tag name="KSO_WM_DIAGRAM_GROUP_CODE" val="l1-1"/>
  <p:tag name="KSO_WM_UNIT_TEXT_FILL_FORE_SCHEMECOLOR_INDEX" val="13"/>
  <p:tag name="KSO_WM_UNIT_TEXT_FILL_TYPE" val="1"/>
  <p:tag name="KSO_WM_UNIT_USESOURCEFORMAT_APPLY" val="1"/>
</p:tagLst>
</file>

<file path=ppt/tags/tag7.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NUMBER"/>
  <p:tag name="ID" val="547136"/>
  <p:tag name="MH_ORDER" val="2"/>
  <p:tag name="KSO_WM_UNIT_TYPE" val="l_i"/>
  <p:tag name="KSO_WM_UNIT_INDEX" val="1_3"/>
  <p:tag name="KSO_WM_UNIT_ID" val="custom160117_9*l_i*1_3"/>
  <p:tag name="KSO_WM_UNIT_CLEAR" val="1"/>
  <p:tag name="KSO_WM_UNIT_LAYERLEVEL" val="1_1"/>
  <p:tag name="KSO_WM_DIAGRAM_GROUP_CODE" val="l1-1"/>
  <p:tag name="KSO_WM_UNIT_FILL_FORE_SCHEMECOLOR_INDEX" val="5"/>
  <p:tag name="KSO_WM_UNIT_FILL_TYPE" val="1"/>
  <p:tag name="KSO_WM_UNIT_USESOURCEFORMAT_APPLY" val="1"/>
</p:tagLst>
</file>

<file path=ppt/tags/tag8.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ENTRY"/>
  <p:tag name="ID" val="547136"/>
  <p:tag name="MH_ORDER" val="3"/>
  <p:tag name="KSO_WM_UNIT_TYPE" val="l_h_f"/>
  <p:tag name="KSO_WM_UNIT_INDEX" val="1_3_1"/>
  <p:tag name="KSO_WM_UNIT_ID" val="custom160117_9*l_h_f*1_3_1"/>
  <p:tag name="KSO_WM_UNIT_CLEAR" val="1"/>
  <p:tag name="KSO_WM_UNIT_LAYERLEVEL" val="1_1_1"/>
  <p:tag name="KSO_WM_UNIT_VALUE" val="18"/>
  <p:tag name="KSO_WM_UNIT_HIGHLIGHT" val="0"/>
  <p:tag name="KSO_WM_UNIT_COMPATIBLE" val="0"/>
  <p:tag name="KSO_WM_UNIT_PRESET_TEXT_INDEX" val="3"/>
  <p:tag name="KSO_WM_UNIT_PRESET_TEXT_LEN" val="24"/>
  <p:tag name="KSO_WM_DIAGRAM_GROUP_CODE" val="l1-1"/>
  <p:tag name="KSO_WM_UNIT_TEXT_FILL_FORE_SCHEMECOLOR_INDEX" val="13"/>
  <p:tag name="KSO_WM_UNIT_TEXT_FILL_TYPE" val="1"/>
  <p:tag name="KSO_WM_UNIT_USESOURCEFORMAT_APPLY" val="1"/>
</p:tagLst>
</file>

<file path=ppt/tags/tag9.xml><?xml version="1.0" encoding="utf-8"?>
<p:tagLst xmlns:a="http://schemas.openxmlformats.org/drawingml/2006/main" xmlns:r="http://schemas.openxmlformats.org/officeDocument/2006/relationships" xmlns:p="http://schemas.openxmlformats.org/presentationml/2006/main">
  <p:tag name="KSO_WM_TAG_VERSION" val="1.0"/>
  <p:tag name="KSO_WM_BEAUTIFY_FLAG" val="#wm#"/>
  <p:tag name="KSO_WM_TEMPLATE_CATEGORY" val="custom"/>
  <p:tag name="KSO_WM_TEMPLATE_INDEX" val="160117"/>
  <p:tag name="MH" val="20151013144530"/>
  <p:tag name="MH_LIBRARY" val="CONTENTS"/>
  <p:tag name="MH_TYPE" val="NUMBER"/>
  <p:tag name="ID" val="547136"/>
  <p:tag name="MH_ORDER" val="3"/>
  <p:tag name="KSO_WM_UNIT_TYPE" val="l_i"/>
  <p:tag name="KSO_WM_UNIT_INDEX" val="1_4"/>
  <p:tag name="KSO_WM_UNIT_ID" val="custom160117_9*l_i*1_4"/>
  <p:tag name="KSO_WM_UNIT_CLEAR" val="1"/>
  <p:tag name="KSO_WM_UNIT_LAYERLEVEL" val="1_1"/>
  <p:tag name="KSO_WM_DIAGRAM_GROUP_CODE" val="l1-1"/>
  <p:tag name="KSO_WM_UNIT_FILL_FORE_SCHEMECOLOR_INDEX" val="5"/>
  <p:tag name="KSO_WM_UNIT_FILL_TYPE" val="1"/>
  <p:tag name="KSO_WM_UNIT_USESOURCEFORMAT_APPLY" val="1"/>
</p:tagLst>
</file>

<file path=ppt/theme/theme1.xml><?xml version="1.0" encoding="utf-8"?>
<a:theme xmlns:a="http://schemas.openxmlformats.org/drawingml/2006/main" name="f450b0d4963ece9be7ae7f3cbf6a74776566f6cf">
  <a:themeElements>
    <a:clrScheme name="自定义 902">
      <a:dk1>
        <a:srgbClr val="4B5050"/>
      </a:dk1>
      <a:lt1>
        <a:srgbClr val="FFFFFF"/>
      </a:lt1>
      <a:dk2>
        <a:srgbClr val="4B5050"/>
      </a:dk2>
      <a:lt2>
        <a:srgbClr val="FFFFFF"/>
      </a:lt2>
      <a:accent1>
        <a:srgbClr val="4B5050"/>
      </a:accent1>
      <a:accent2>
        <a:srgbClr val="19B49B"/>
      </a:accent2>
      <a:accent3>
        <a:srgbClr val="4B5050"/>
      </a:accent3>
      <a:accent4>
        <a:srgbClr val="19B49B"/>
      </a:accent4>
      <a:accent5>
        <a:srgbClr val="4B5050"/>
      </a:accent5>
      <a:accent6>
        <a:srgbClr val="19B49B"/>
      </a:accent6>
      <a:hlink>
        <a:srgbClr val="F33B48"/>
      </a:hlink>
      <a:folHlink>
        <a:srgbClr val="FFC000"/>
      </a:folHlink>
    </a:clrScheme>
    <a:fontScheme name="Temp">
      <a:majorFont>
        <a:latin typeface="Calibri"/>
        <a:ea typeface="微软雅黑"/>
        <a:cs typeface=""/>
      </a:majorFont>
      <a:minorFont>
        <a:latin typeface="Calibri"/>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3362</Words>
  <Application>Microsoft Office PowerPoint</Application>
  <PresentationFormat>自訂</PresentationFormat>
  <Paragraphs>280</Paragraphs>
  <Slides>37</Slides>
  <Notes>37</Notes>
  <HiddenSlides>0</HiddenSlides>
  <MMClips>0</MMClips>
  <ScaleCrop>false</ScaleCrop>
  <HeadingPairs>
    <vt:vector size="4" baseType="variant">
      <vt:variant>
        <vt:lpstr>佈景主題</vt:lpstr>
      </vt:variant>
      <vt:variant>
        <vt:i4>1</vt:i4>
      </vt:variant>
      <vt:variant>
        <vt:lpstr>投影片標題</vt:lpstr>
      </vt:variant>
      <vt:variant>
        <vt:i4>37</vt:i4>
      </vt:variant>
    </vt:vector>
  </HeadingPairs>
  <TitlesOfParts>
    <vt:vector size="38" baseType="lpstr">
      <vt:lpstr>f450b0d4963ece9be7ae7f3cbf6a74776566f6cf</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Eric羊</dc:creator>
  <cp:lastModifiedBy>葉庭均</cp:lastModifiedBy>
  <cp:revision>54</cp:revision>
  <dcterms:created xsi:type="dcterms:W3CDTF">2016-12-13T08:41:51Z</dcterms:created>
  <dcterms:modified xsi:type="dcterms:W3CDTF">2017-07-27T11:00:19Z</dcterms:modified>
</cp:coreProperties>
</file>